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  <p:sldMasterId id="2147483770" r:id="rId3"/>
    <p:sldMasterId id="2147483818" r:id="rId4"/>
    <p:sldMasterId id="2147483830" r:id="rId5"/>
  </p:sldMasterIdLst>
  <p:notesMasterIdLst>
    <p:notesMasterId r:id="rId29"/>
  </p:notesMasterIdLst>
  <p:sldIdLst>
    <p:sldId id="256" r:id="rId6"/>
    <p:sldId id="333" r:id="rId7"/>
    <p:sldId id="342" r:id="rId8"/>
    <p:sldId id="334" r:id="rId9"/>
    <p:sldId id="380" r:id="rId10"/>
    <p:sldId id="353" r:id="rId11"/>
    <p:sldId id="381" r:id="rId12"/>
    <p:sldId id="355" r:id="rId13"/>
    <p:sldId id="356" r:id="rId14"/>
    <p:sldId id="369" r:id="rId15"/>
    <p:sldId id="370" r:id="rId16"/>
    <p:sldId id="371" r:id="rId17"/>
    <p:sldId id="385" r:id="rId18"/>
    <p:sldId id="375" r:id="rId19"/>
    <p:sldId id="377" r:id="rId20"/>
    <p:sldId id="382" r:id="rId21"/>
    <p:sldId id="383" r:id="rId22"/>
    <p:sldId id="384" r:id="rId23"/>
    <p:sldId id="376" r:id="rId24"/>
    <p:sldId id="378" r:id="rId25"/>
    <p:sldId id="343" r:id="rId26"/>
    <p:sldId id="344" r:id="rId27"/>
    <p:sldId id="37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141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users\liuming\vicresults\annetrunoff_figur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9.6064948403188966E-2"/>
          <c:y val="3.8630896607652683E-2"/>
          <c:w val="0.8798407264309378"/>
          <c:h val="0.82744148506860371"/>
        </c:manualLayout>
      </c:layout>
      <c:barChart>
        <c:barDir val="col"/>
        <c:grouping val="stacked"/>
        <c:ser>
          <c:idx val="2"/>
          <c:order val="2"/>
          <c:tx>
            <c:strRef>
              <c:f>annetrunoff!$I$1</c:f>
              <c:strCache>
                <c:ptCount val="1"/>
                <c:pt idx="0">
                  <c:v>Precipitation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22225">
              <a:noFill/>
            </a:ln>
          </c:spPr>
          <c:cat>
            <c:numRef>
              <c:f>annetrunoff!$A$2:$A$93</c:f>
              <c:numCache>
                <c:formatCode>General</c:formatCode>
                <c:ptCount val="92"/>
                <c:pt idx="0">
                  <c:v>1915</c:v>
                </c:pt>
                <c:pt idx="1">
                  <c:v>1916</c:v>
                </c:pt>
                <c:pt idx="2">
                  <c:v>1917</c:v>
                </c:pt>
                <c:pt idx="3">
                  <c:v>1918</c:v>
                </c:pt>
                <c:pt idx="4">
                  <c:v>1919</c:v>
                </c:pt>
                <c:pt idx="5">
                  <c:v>1920</c:v>
                </c:pt>
                <c:pt idx="6">
                  <c:v>1921</c:v>
                </c:pt>
                <c:pt idx="7">
                  <c:v>1922</c:v>
                </c:pt>
                <c:pt idx="8">
                  <c:v>1923</c:v>
                </c:pt>
                <c:pt idx="9">
                  <c:v>1924</c:v>
                </c:pt>
                <c:pt idx="10">
                  <c:v>1925</c:v>
                </c:pt>
                <c:pt idx="11">
                  <c:v>1926</c:v>
                </c:pt>
                <c:pt idx="12">
                  <c:v>1927</c:v>
                </c:pt>
                <c:pt idx="13">
                  <c:v>1928</c:v>
                </c:pt>
                <c:pt idx="14">
                  <c:v>1929</c:v>
                </c:pt>
                <c:pt idx="15">
                  <c:v>1930</c:v>
                </c:pt>
                <c:pt idx="16">
                  <c:v>1931</c:v>
                </c:pt>
                <c:pt idx="17">
                  <c:v>1932</c:v>
                </c:pt>
                <c:pt idx="18">
                  <c:v>1933</c:v>
                </c:pt>
                <c:pt idx="19">
                  <c:v>1934</c:v>
                </c:pt>
                <c:pt idx="20">
                  <c:v>1935</c:v>
                </c:pt>
                <c:pt idx="21">
                  <c:v>1936</c:v>
                </c:pt>
                <c:pt idx="22">
                  <c:v>1937</c:v>
                </c:pt>
                <c:pt idx="23">
                  <c:v>1938</c:v>
                </c:pt>
                <c:pt idx="24">
                  <c:v>1939</c:v>
                </c:pt>
                <c:pt idx="25">
                  <c:v>1940</c:v>
                </c:pt>
                <c:pt idx="26">
                  <c:v>1941</c:v>
                </c:pt>
                <c:pt idx="27">
                  <c:v>1942</c:v>
                </c:pt>
                <c:pt idx="28">
                  <c:v>1943</c:v>
                </c:pt>
                <c:pt idx="29">
                  <c:v>1944</c:v>
                </c:pt>
                <c:pt idx="30">
                  <c:v>1945</c:v>
                </c:pt>
                <c:pt idx="31">
                  <c:v>1946</c:v>
                </c:pt>
                <c:pt idx="32">
                  <c:v>1947</c:v>
                </c:pt>
                <c:pt idx="33">
                  <c:v>1948</c:v>
                </c:pt>
                <c:pt idx="34">
                  <c:v>1949</c:v>
                </c:pt>
                <c:pt idx="35">
                  <c:v>1950</c:v>
                </c:pt>
                <c:pt idx="36">
                  <c:v>1951</c:v>
                </c:pt>
                <c:pt idx="37">
                  <c:v>1952</c:v>
                </c:pt>
                <c:pt idx="38">
                  <c:v>1953</c:v>
                </c:pt>
                <c:pt idx="39">
                  <c:v>1954</c:v>
                </c:pt>
                <c:pt idx="40">
                  <c:v>1955</c:v>
                </c:pt>
                <c:pt idx="41">
                  <c:v>1956</c:v>
                </c:pt>
                <c:pt idx="42">
                  <c:v>1957</c:v>
                </c:pt>
                <c:pt idx="43">
                  <c:v>1958</c:v>
                </c:pt>
                <c:pt idx="44">
                  <c:v>1959</c:v>
                </c:pt>
                <c:pt idx="45">
                  <c:v>1960</c:v>
                </c:pt>
                <c:pt idx="46">
                  <c:v>1961</c:v>
                </c:pt>
                <c:pt idx="47">
                  <c:v>1962</c:v>
                </c:pt>
                <c:pt idx="48">
                  <c:v>1963</c:v>
                </c:pt>
                <c:pt idx="49">
                  <c:v>1964</c:v>
                </c:pt>
                <c:pt idx="50">
                  <c:v>1965</c:v>
                </c:pt>
                <c:pt idx="51">
                  <c:v>1966</c:v>
                </c:pt>
                <c:pt idx="52">
                  <c:v>1967</c:v>
                </c:pt>
                <c:pt idx="53">
                  <c:v>1968</c:v>
                </c:pt>
                <c:pt idx="54">
                  <c:v>1969</c:v>
                </c:pt>
                <c:pt idx="55">
                  <c:v>1970</c:v>
                </c:pt>
                <c:pt idx="56">
                  <c:v>1971</c:v>
                </c:pt>
                <c:pt idx="57">
                  <c:v>1972</c:v>
                </c:pt>
                <c:pt idx="58">
                  <c:v>1973</c:v>
                </c:pt>
                <c:pt idx="59">
                  <c:v>1974</c:v>
                </c:pt>
                <c:pt idx="60">
                  <c:v>1975</c:v>
                </c:pt>
                <c:pt idx="61">
                  <c:v>1976</c:v>
                </c:pt>
                <c:pt idx="62">
                  <c:v>1977</c:v>
                </c:pt>
                <c:pt idx="63">
                  <c:v>1978</c:v>
                </c:pt>
                <c:pt idx="64">
                  <c:v>1979</c:v>
                </c:pt>
                <c:pt idx="65">
                  <c:v>1980</c:v>
                </c:pt>
                <c:pt idx="66">
                  <c:v>1981</c:v>
                </c:pt>
                <c:pt idx="67">
                  <c:v>1982</c:v>
                </c:pt>
                <c:pt idx="68">
                  <c:v>1983</c:v>
                </c:pt>
                <c:pt idx="69">
                  <c:v>1984</c:v>
                </c:pt>
                <c:pt idx="70">
                  <c:v>1985</c:v>
                </c:pt>
                <c:pt idx="71">
                  <c:v>1986</c:v>
                </c:pt>
                <c:pt idx="72">
                  <c:v>1987</c:v>
                </c:pt>
                <c:pt idx="73">
                  <c:v>1988</c:v>
                </c:pt>
                <c:pt idx="74">
                  <c:v>1989</c:v>
                </c:pt>
                <c:pt idx="75">
                  <c:v>1990</c:v>
                </c:pt>
                <c:pt idx="76">
                  <c:v>1991</c:v>
                </c:pt>
                <c:pt idx="77">
                  <c:v>1992</c:v>
                </c:pt>
                <c:pt idx="78">
                  <c:v>1993</c:v>
                </c:pt>
                <c:pt idx="79">
                  <c:v>1994</c:v>
                </c:pt>
                <c:pt idx="80">
                  <c:v>1995</c:v>
                </c:pt>
                <c:pt idx="81">
                  <c:v>1996</c:v>
                </c:pt>
                <c:pt idx="82">
                  <c:v>1997</c:v>
                </c:pt>
                <c:pt idx="83">
                  <c:v>1998</c:v>
                </c:pt>
                <c:pt idx="84">
                  <c:v>1999</c:v>
                </c:pt>
                <c:pt idx="85">
                  <c:v>2000</c:v>
                </c:pt>
                <c:pt idx="86">
                  <c:v>2001</c:v>
                </c:pt>
                <c:pt idx="87">
                  <c:v>2002</c:v>
                </c:pt>
                <c:pt idx="88">
                  <c:v>2003</c:v>
                </c:pt>
                <c:pt idx="89">
                  <c:v>2004</c:v>
                </c:pt>
                <c:pt idx="90">
                  <c:v>2005</c:v>
                </c:pt>
                <c:pt idx="91">
                  <c:v>2006</c:v>
                </c:pt>
              </c:numCache>
            </c:numRef>
          </c:cat>
          <c:val>
            <c:numRef>
              <c:f>annetrunoff!$I$2:$I$93</c:f>
              <c:numCache>
                <c:formatCode>General</c:formatCode>
                <c:ptCount val="92"/>
                <c:pt idx="0">
                  <c:v>-14.964548819059042</c:v>
                </c:pt>
                <c:pt idx="1">
                  <c:v>34.848755610381012</c:v>
                </c:pt>
                <c:pt idx="2">
                  <c:v>-25.969253780613929</c:v>
                </c:pt>
                <c:pt idx="3">
                  <c:v>-105.17479052150892</c:v>
                </c:pt>
                <c:pt idx="4">
                  <c:v>-69.407452054423942</c:v>
                </c:pt>
                <c:pt idx="5">
                  <c:v>-7.311112370918968</c:v>
                </c:pt>
                <c:pt idx="6">
                  <c:v>24.370392992395946</c:v>
                </c:pt>
                <c:pt idx="7">
                  <c:v>-170.56094235369963</c:v>
                </c:pt>
                <c:pt idx="8">
                  <c:v>-79.653239368298955</c:v>
                </c:pt>
                <c:pt idx="9">
                  <c:v>-149.30805872236871</c:v>
                </c:pt>
                <c:pt idx="10">
                  <c:v>-116.55655676461902</c:v>
                </c:pt>
                <c:pt idx="11">
                  <c:v>-47.276325375454071</c:v>
                </c:pt>
                <c:pt idx="12">
                  <c:v>133.00008012054073</c:v>
                </c:pt>
                <c:pt idx="13">
                  <c:v>-189.5187676598087</c:v>
                </c:pt>
                <c:pt idx="14">
                  <c:v>-301.30831650530399</c:v>
                </c:pt>
                <c:pt idx="15">
                  <c:v>-236.65125974868897</c:v>
                </c:pt>
                <c:pt idx="16">
                  <c:v>-77.889971737633772</c:v>
                </c:pt>
                <c:pt idx="17">
                  <c:v>49.111877435420944</c:v>
                </c:pt>
                <c:pt idx="18">
                  <c:v>113.10363232762575</c:v>
                </c:pt>
                <c:pt idx="19">
                  <c:v>-50.064091656324074</c:v>
                </c:pt>
                <c:pt idx="20">
                  <c:v>-238.69428689630399</c:v>
                </c:pt>
                <c:pt idx="21">
                  <c:v>-152.621381786509</c:v>
                </c:pt>
                <c:pt idx="22">
                  <c:v>114.64630281903079</c:v>
                </c:pt>
                <c:pt idx="23">
                  <c:v>-95.987464695389107</c:v>
                </c:pt>
                <c:pt idx="24">
                  <c:v>-190.08685680318899</c:v>
                </c:pt>
                <c:pt idx="25">
                  <c:v>38.291583611311005</c:v>
                </c:pt>
                <c:pt idx="26">
                  <c:v>16.592844571525969</c:v>
                </c:pt>
                <c:pt idx="27">
                  <c:v>20.73600378908613</c:v>
                </c:pt>
                <c:pt idx="28">
                  <c:v>-137.41470562860852</c:v>
                </c:pt>
                <c:pt idx="29">
                  <c:v>-236.55993862661401</c:v>
                </c:pt>
                <c:pt idx="30">
                  <c:v>113.62337731554072</c:v>
                </c:pt>
                <c:pt idx="31">
                  <c:v>23.615185173691014</c:v>
                </c:pt>
                <c:pt idx="32">
                  <c:v>19.502471357301026</c:v>
                </c:pt>
                <c:pt idx="33">
                  <c:v>171.87089464872599</c:v>
                </c:pt>
                <c:pt idx="34">
                  <c:v>-114.20568595031399</c:v>
                </c:pt>
                <c:pt idx="35">
                  <c:v>193.01150355224593</c:v>
                </c:pt>
                <c:pt idx="36">
                  <c:v>85.70622372896112</c:v>
                </c:pt>
                <c:pt idx="37">
                  <c:v>-254.27739854216401</c:v>
                </c:pt>
                <c:pt idx="38">
                  <c:v>130.33150618034097</c:v>
                </c:pt>
                <c:pt idx="39">
                  <c:v>-7.6217135823141033</c:v>
                </c:pt>
                <c:pt idx="40">
                  <c:v>114.0548672255461</c:v>
                </c:pt>
                <c:pt idx="41">
                  <c:v>-16.709198770988902</c:v>
                </c:pt>
                <c:pt idx="42">
                  <c:v>-31.044132269908996</c:v>
                </c:pt>
                <c:pt idx="43">
                  <c:v>69.928543690616067</c:v>
                </c:pt>
                <c:pt idx="44">
                  <c:v>39.969830607550989</c:v>
                </c:pt>
                <c:pt idx="45">
                  <c:v>-18.318615297643987</c:v>
                </c:pt>
                <c:pt idx="46">
                  <c:v>68.412312952775949</c:v>
                </c:pt>
                <c:pt idx="47">
                  <c:v>-82.042670167048982</c:v>
                </c:pt>
                <c:pt idx="48">
                  <c:v>-54.793802894754172</c:v>
                </c:pt>
                <c:pt idx="49">
                  <c:v>123.98355762560109</c:v>
                </c:pt>
                <c:pt idx="50">
                  <c:v>-100.75448578231396</c:v>
                </c:pt>
                <c:pt idx="51">
                  <c:v>-57.820046159623914</c:v>
                </c:pt>
                <c:pt idx="52">
                  <c:v>-55.413229196518955</c:v>
                </c:pt>
                <c:pt idx="53">
                  <c:v>128.46615329691573</c:v>
                </c:pt>
                <c:pt idx="54">
                  <c:v>-83.207277562858948</c:v>
                </c:pt>
                <c:pt idx="55">
                  <c:v>73.514240173316026</c:v>
                </c:pt>
                <c:pt idx="56">
                  <c:v>133.28404157625596</c:v>
                </c:pt>
                <c:pt idx="57">
                  <c:v>55.666612457615997</c:v>
                </c:pt>
                <c:pt idx="58">
                  <c:v>-11.288160616998994</c:v>
                </c:pt>
                <c:pt idx="59">
                  <c:v>17.330501098051091</c:v>
                </c:pt>
                <c:pt idx="60">
                  <c:v>164.28802698048156</c:v>
                </c:pt>
                <c:pt idx="61">
                  <c:v>-178.66393931981906</c:v>
                </c:pt>
                <c:pt idx="62">
                  <c:v>-47.701177890033932</c:v>
                </c:pt>
                <c:pt idx="63">
                  <c:v>-87.226248429979023</c:v>
                </c:pt>
                <c:pt idx="64">
                  <c:v>-96.814237962623949</c:v>
                </c:pt>
                <c:pt idx="65">
                  <c:v>65.75816968177628</c:v>
                </c:pt>
                <c:pt idx="66">
                  <c:v>73.038381628351019</c:v>
                </c:pt>
                <c:pt idx="67">
                  <c:v>133.95510707901607</c:v>
                </c:pt>
                <c:pt idx="68">
                  <c:v>217.70967370916517</c:v>
                </c:pt>
                <c:pt idx="69">
                  <c:v>75.406191268851003</c:v>
                </c:pt>
                <c:pt idx="70">
                  <c:v>-240.92123877031926</c:v>
                </c:pt>
                <c:pt idx="71">
                  <c:v>20.34782261280613</c:v>
                </c:pt>
                <c:pt idx="72">
                  <c:v>-172.05918578276908</c:v>
                </c:pt>
                <c:pt idx="73">
                  <c:v>-80.498493316994058</c:v>
                </c:pt>
                <c:pt idx="74">
                  <c:v>-75.559352673848878</c:v>
                </c:pt>
                <c:pt idx="75">
                  <c:v>73.602754385530858</c:v>
                </c:pt>
                <c:pt idx="76">
                  <c:v>-67.881430147418826</c:v>
                </c:pt>
                <c:pt idx="77">
                  <c:v>-127.79481786813892</c:v>
                </c:pt>
                <c:pt idx="78">
                  <c:v>-80.311239558819025</c:v>
                </c:pt>
                <c:pt idx="79">
                  <c:v>-79.438128964153975</c:v>
                </c:pt>
                <c:pt idx="80">
                  <c:v>204.61734832432597</c:v>
                </c:pt>
                <c:pt idx="81">
                  <c:v>326.50996267097156</c:v>
                </c:pt>
                <c:pt idx="82">
                  <c:v>121.16684138469599</c:v>
                </c:pt>
                <c:pt idx="83">
                  <c:v>171.065659187611</c:v>
                </c:pt>
                <c:pt idx="84">
                  <c:v>57.721480672795906</c:v>
                </c:pt>
                <c:pt idx="85">
                  <c:v>-127.38050962941396</c:v>
                </c:pt>
                <c:pt idx="86">
                  <c:v>-119.13917059287881</c:v>
                </c:pt>
                <c:pt idx="87">
                  <c:v>-140.81829679858404</c:v>
                </c:pt>
                <c:pt idx="88">
                  <c:v>0.3583139508659775</c:v>
                </c:pt>
                <c:pt idx="89">
                  <c:v>-52.404614596163924</c:v>
                </c:pt>
                <c:pt idx="90">
                  <c:v>-13.901576211258886</c:v>
                </c:pt>
                <c:pt idx="91">
                  <c:v>136.58134757242652</c:v>
                </c:pt>
              </c:numCache>
            </c:numRef>
          </c:val>
        </c:ser>
        <c:gapWidth val="0"/>
        <c:overlap val="100"/>
        <c:axId val="107950464"/>
        <c:axId val="107952384"/>
      </c:barChart>
      <c:lineChart>
        <c:grouping val="standard"/>
        <c:ser>
          <c:idx val="0"/>
          <c:order val="0"/>
          <c:tx>
            <c:strRef>
              <c:f>annetrunoff!$G$1</c:f>
              <c:strCache>
                <c:ptCount val="1"/>
                <c:pt idx="0">
                  <c:v>ET</c:v>
                </c:pt>
              </c:strCache>
            </c:strRef>
          </c:tx>
          <c:spPr>
            <a:ln w="22225">
              <a:solidFill>
                <a:srgbClr val="FF0000"/>
              </a:solidFill>
              <a:prstDash val="sysDot"/>
            </a:ln>
          </c:spPr>
          <c:marker>
            <c:symbol val="none"/>
          </c:marker>
          <c:trendline>
            <c:name>5-year Mov. Avg. (ET)</c:name>
            <c:spPr>
              <a:ln w="15875">
                <a:solidFill>
                  <a:srgbClr val="C00000"/>
                </a:solidFill>
              </a:ln>
            </c:spPr>
            <c:trendlineType val="movingAvg"/>
            <c:period val="5"/>
          </c:trendline>
          <c:cat>
            <c:numRef>
              <c:f>annetrunoff!$A$2:$A$93</c:f>
              <c:numCache>
                <c:formatCode>General</c:formatCode>
                <c:ptCount val="92"/>
                <c:pt idx="0">
                  <c:v>1915</c:v>
                </c:pt>
                <c:pt idx="1">
                  <c:v>1916</c:v>
                </c:pt>
                <c:pt idx="2">
                  <c:v>1917</c:v>
                </c:pt>
                <c:pt idx="3">
                  <c:v>1918</c:v>
                </c:pt>
                <c:pt idx="4">
                  <c:v>1919</c:v>
                </c:pt>
                <c:pt idx="5">
                  <c:v>1920</c:v>
                </c:pt>
                <c:pt idx="6">
                  <c:v>1921</c:v>
                </c:pt>
                <c:pt idx="7">
                  <c:v>1922</c:v>
                </c:pt>
                <c:pt idx="8">
                  <c:v>1923</c:v>
                </c:pt>
                <c:pt idx="9">
                  <c:v>1924</c:v>
                </c:pt>
                <c:pt idx="10">
                  <c:v>1925</c:v>
                </c:pt>
                <c:pt idx="11">
                  <c:v>1926</c:v>
                </c:pt>
                <c:pt idx="12">
                  <c:v>1927</c:v>
                </c:pt>
                <c:pt idx="13">
                  <c:v>1928</c:v>
                </c:pt>
                <c:pt idx="14">
                  <c:v>1929</c:v>
                </c:pt>
                <c:pt idx="15">
                  <c:v>1930</c:v>
                </c:pt>
                <c:pt idx="16">
                  <c:v>1931</c:v>
                </c:pt>
                <c:pt idx="17">
                  <c:v>1932</c:v>
                </c:pt>
                <c:pt idx="18">
                  <c:v>1933</c:v>
                </c:pt>
                <c:pt idx="19">
                  <c:v>1934</c:v>
                </c:pt>
                <c:pt idx="20">
                  <c:v>1935</c:v>
                </c:pt>
                <c:pt idx="21">
                  <c:v>1936</c:v>
                </c:pt>
                <c:pt idx="22">
                  <c:v>1937</c:v>
                </c:pt>
                <c:pt idx="23">
                  <c:v>1938</c:v>
                </c:pt>
                <c:pt idx="24">
                  <c:v>1939</c:v>
                </c:pt>
                <c:pt idx="25">
                  <c:v>1940</c:v>
                </c:pt>
                <c:pt idx="26">
                  <c:v>1941</c:v>
                </c:pt>
                <c:pt idx="27">
                  <c:v>1942</c:v>
                </c:pt>
                <c:pt idx="28">
                  <c:v>1943</c:v>
                </c:pt>
                <c:pt idx="29">
                  <c:v>1944</c:v>
                </c:pt>
                <c:pt idx="30">
                  <c:v>1945</c:v>
                </c:pt>
                <c:pt idx="31">
                  <c:v>1946</c:v>
                </c:pt>
                <c:pt idx="32">
                  <c:v>1947</c:v>
                </c:pt>
                <c:pt idx="33">
                  <c:v>1948</c:v>
                </c:pt>
                <c:pt idx="34">
                  <c:v>1949</c:v>
                </c:pt>
                <c:pt idx="35">
                  <c:v>1950</c:v>
                </c:pt>
                <c:pt idx="36">
                  <c:v>1951</c:v>
                </c:pt>
                <c:pt idx="37">
                  <c:v>1952</c:v>
                </c:pt>
                <c:pt idx="38">
                  <c:v>1953</c:v>
                </c:pt>
                <c:pt idx="39">
                  <c:v>1954</c:v>
                </c:pt>
                <c:pt idx="40">
                  <c:v>1955</c:v>
                </c:pt>
                <c:pt idx="41">
                  <c:v>1956</c:v>
                </c:pt>
                <c:pt idx="42">
                  <c:v>1957</c:v>
                </c:pt>
                <c:pt idx="43">
                  <c:v>1958</c:v>
                </c:pt>
                <c:pt idx="44">
                  <c:v>1959</c:v>
                </c:pt>
                <c:pt idx="45">
                  <c:v>1960</c:v>
                </c:pt>
                <c:pt idx="46">
                  <c:v>1961</c:v>
                </c:pt>
                <c:pt idx="47">
                  <c:v>1962</c:v>
                </c:pt>
                <c:pt idx="48">
                  <c:v>1963</c:v>
                </c:pt>
                <c:pt idx="49">
                  <c:v>1964</c:v>
                </c:pt>
                <c:pt idx="50">
                  <c:v>1965</c:v>
                </c:pt>
                <c:pt idx="51">
                  <c:v>1966</c:v>
                </c:pt>
                <c:pt idx="52">
                  <c:v>1967</c:v>
                </c:pt>
                <c:pt idx="53">
                  <c:v>1968</c:v>
                </c:pt>
                <c:pt idx="54">
                  <c:v>1969</c:v>
                </c:pt>
                <c:pt idx="55">
                  <c:v>1970</c:v>
                </c:pt>
                <c:pt idx="56">
                  <c:v>1971</c:v>
                </c:pt>
                <c:pt idx="57">
                  <c:v>1972</c:v>
                </c:pt>
                <c:pt idx="58">
                  <c:v>1973</c:v>
                </c:pt>
                <c:pt idx="59">
                  <c:v>1974</c:v>
                </c:pt>
                <c:pt idx="60">
                  <c:v>1975</c:v>
                </c:pt>
                <c:pt idx="61">
                  <c:v>1976</c:v>
                </c:pt>
                <c:pt idx="62">
                  <c:v>1977</c:v>
                </c:pt>
                <c:pt idx="63">
                  <c:v>1978</c:v>
                </c:pt>
                <c:pt idx="64">
                  <c:v>1979</c:v>
                </c:pt>
                <c:pt idx="65">
                  <c:v>1980</c:v>
                </c:pt>
                <c:pt idx="66">
                  <c:v>1981</c:v>
                </c:pt>
                <c:pt idx="67">
                  <c:v>1982</c:v>
                </c:pt>
                <c:pt idx="68">
                  <c:v>1983</c:v>
                </c:pt>
                <c:pt idx="69">
                  <c:v>1984</c:v>
                </c:pt>
                <c:pt idx="70">
                  <c:v>1985</c:v>
                </c:pt>
                <c:pt idx="71">
                  <c:v>1986</c:v>
                </c:pt>
                <c:pt idx="72">
                  <c:v>1987</c:v>
                </c:pt>
                <c:pt idx="73">
                  <c:v>1988</c:v>
                </c:pt>
                <c:pt idx="74">
                  <c:v>1989</c:v>
                </c:pt>
                <c:pt idx="75">
                  <c:v>1990</c:v>
                </c:pt>
                <c:pt idx="76">
                  <c:v>1991</c:v>
                </c:pt>
                <c:pt idx="77">
                  <c:v>1992</c:v>
                </c:pt>
                <c:pt idx="78">
                  <c:v>1993</c:v>
                </c:pt>
                <c:pt idx="79">
                  <c:v>1994</c:v>
                </c:pt>
                <c:pt idx="80">
                  <c:v>1995</c:v>
                </c:pt>
                <c:pt idx="81">
                  <c:v>1996</c:v>
                </c:pt>
                <c:pt idx="82">
                  <c:v>1997</c:v>
                </c:pt>
                <c:pt idx="83">
                  <c:v>1998</c:v>
                </c:pt>
                <c:pt idx="84">
                  <c:v>1999</c:v>
                </c:pt>
                <c:pt idx="85">
                  <c:v>2000</c:v>
                </c:pt>
                <c:pt idx="86">
                  <c:v>2001</c:v>
                </c:pt>
                <c:pt idx="87">
                  <c:v>2002</c:v>
                </c:pt>
                <c:pt idx="88">
                  <c:v>2003</c:v>
                </c:pt>
                <c:pt idx="89">
                  <c:v>2004</c:v>
                </c:pt>
                <c:pt idx="90">
                  <c:v>2005</c:v>
                </c:pt>
                <c:pt idx="91">
                  <c:v>2006</c:v>
                </c:pt>
              </c:numCache>
            </c:numRef>
          </c:cat>
          <c:val>
            <c:numRef>
              <c:f>annetrunoff!$G$2:$G$93</c:f>
              <c:numCache>
                <c:formatCode>General</c:formatCode>
                <c:ptCount val="92"/>
                <c:pt idx="0">
                  <c:v>41.409284290471355</c:v>
                </c:pt>
                <c:pt idx="1">
                  <c:v>0.20501181668532836</c:v>
                </c:pt>
                <c:pt idx="2">
                  <c:v>-35.4554746541151</c:v>
                </c:pt>
                <c:pt idx="3">
                  <c:v>-14.879803965957706</c:v>
                </c:pt>
                <c:pt idx="4">
                  <c:v>-50.169546073948709</c:v>
                </c:pt>
                <c:pt idx="5">
                  <c:v>-23.654350235074165</c:v>
                </c:pt>
                <c:pt idx="6">
                  <c:v>-4.6028281097811714</c:v>
                </c:pt>
                <c:pt idx="7">
                  <c:v>-34.242499889314644</c:v>
                </c:pt>
                <c:pt idx="8">
                  <c:v>-2.2793743975326541</c:v>
                </c:pt>
                <c:pt idx="9">
                  <c:v>-63.066533020292184</c:v>
                </c:pt>
                <c:pt idx="10">
                  <c:v>-3.5561887887232047</c:v>
                </c:pt>
                <c:pt idx="11">
                  <c:v>-22.495778672568118</c:v>
                </c:pt>
                <c:pt idx="12">
                  <c:v>5.4682414880472834</c:v>
                </c:pt>
                <c:pt idx="13">
                  <c:v>-17.110654362085231</c:v>
                </c:pt>
                <c:pt idx="14">
                  <c:v>-60.090450258343196</c:v>
                </c:pt>
                <c:pt idx="15">
                  <c:v>-35.542923417460145</c:v>
                </c:pt>
                <c:pt idx="16">
                  <c:v>-46.926019916246645</c:v>
                </c:pt>
                <c:pt idx="17">
                  <c:v>-12.789783335303706</c:v>
                </c:pt>
                <c:pt idx="18">
                  <c:v>-27.904910723366193</c:v>
                </c:pt>
                <c:pt idx="19">
                  <c:v>-22.869906505369631</c:v>
                </c:pt>
                <c:pt idx="20">
                  <c:v>-50.033981231703194</c:v>
                </c:pt>
                <c:pt idx="21">
                  <c:v>-19.094592930666689</c:v>
                </c:pt>
                <c:pt idx="22">
                  <c:v>-13.312788004519177</c:v>
                </c:pt>
                <c:pt idx="23">
                  <c:v>-2.5576887555651542</c:v>
                </c:pt>
                <c:pt idx="24">
                  <c:v>-45.769358110317683</c:v>
                </c:pt>
                <c:pt idx="25">
                  <c:v>-1.0451566807661834</c:v>
                </c:pt>
                <c:pt idx="26">
                  <c:v>43.973702072301364</c:v>
                </c:pt>
                <c:pt idx="27">
                  <c:v>13.770404688361301</c:v>
                </c:pt>
                <c:pt idx="28">
                  <c:v>0.65789387299031621</c:v>
                </c:pt>
                <c:pt idx="29">
                  <c:v>-33.10893463481716</c:v>
                </c:pt>
                <c:pt idx="30">
                  <c:v>-2.8064094078076778</c:v>
                </c:pt>
                <c:pt idx="31">
                  <c:v>-2.3459661027891907</c:v>
                </c:pt>
                <c:pt idx="32">
                  <c:v>13.497449648871301</c:v>
                </c:pt>
                <c:pt idx="33">
                  <c:v>29.964191723756301</c:v>
                </c:pt>
                <c:pt idx="34">
                  <c:v>-23.872514295685676</c:v>
                </c:pt>
                <c:pt idx="35">
                  <c:v>-5.1095420479331892</c:v>
                </c:pt>
                <c:pt idx="36">
                  <c:v>-12.115803752004183</c:v>
                </c:pt>
                <c:pt idx="37">
                  <c:v>-10.287427132405185</c:v>
                </c:pt>
                <c:pt idx="38">
                  <c:v>-5.5177257073636952</c:v>
                </c:pt>
                <c:pt idx="39">
                  <c:v>-12.164394661813668</c:v>
                </c:pt>
                <c:pt idx="40">
                  <c:v>-30.490940513553159</c:v>
                </c:pt>
                <c:pt idx="41">
                  <c:v>8.1009710897193319</c:v>
                </c:pt>
                <c:pt idx="42">
                  <c:v>-0.22835088514221996</c:v>
                </c:pt>
                <c:pt idx="43">
                  <c:v>21.642623392466312</c:v>
                </c:pt>
                <c:pt idx="44">
                  <c:v>-4.9533268161836794</c:v>
                </c:pt>
                <c:pt idx="45">
                  <c:v>-4.8063722926021999</c:v>
                </c:pt>
                <c:pt idx="46">
                  <c:v>-6.1752040768381482</c:v>
                </c:pt>
                <c:pt idx="47">
                  <c:v>-14.273662487213699</c:v>
                </c:pt>
                <c:pt idx="48">
                  <c:v>5.2552420052653108</c:v>
                </c:pt>
                <c:pt idx="49">
                  <c:v>-5.3594729660807072</c:v>
                </c:pt>
                <c:pt idx="50">
                  <c:v>6.6173535449162753</c:v>
                </c:pt>
                <c:pt idx="51">
                  <c:v>-42.991109084800712</c:v>
                </c:pt>
                <c:pt idx="52">
                  <c:v>-16.734330756954648</c:v>
                </c:pt>
                <c:pt idx="53">
                  <c:v>2.5257523896543148</c:v>
                </c:pt>
                <c:pt idx="54">
                  <c:v>8.9696088667093044</c:v>
                </c:pt>
                <c:pt idx="55">
                  <c:v>-0.36803816192565486</c:v>
                </c:pt>
                <c:pt idx="56">
                  <c:v>11.296475162846319</c:v>
                </c:pt>
                <c:pt idx="57">
                  <c:v>9.54470199592879</c:v>
                </c:pt>
                <c:pt idx="58">
                  <c:v>-43.82421491325772</c:v>
                </c:pt>
                <c:pt idx="59">
                  <c:v>-3.4104197893026935</c:v>
                </c:pt>
                <c:pt idx="60">
                  <c:v>-2.3895289821086863</c:v>
                </c:pt>
                <c:pt idx="61">
                  <c:v>6.7671027233368477</c:v>
                </c:pt>
                <c:pt idx="62">
                  <c:v>-41.21382804110965</c:v>
                </c:pt>
                <c:pt idx="63">
                  <c:v>25.970341707886288</c:v>
                </c:pt>
                <c:pt idx="64">
                  <c:v>-22.833752025210195</c:v>
                </c:pt>
                <c:pt idx="65">
                  <c:v>17.136899980871306</c:v>
                </c:pt>
                <c:pt idx="66">
                  <c:v>21.596385301601327</c:v>
                </c:pt>
                <c:pt idx="67">
                  <c:v>20.285661317491289</c:v>
                </c:pt>
                <c:pt idx="68">
                  <c:v>51.658880346496346</c:v>
                </c:pt>
                <c:pt idx="69">
                  <c:v>27.222140721621209</c:v>
                </c:pt>
                <c:pt idx="70">
                  <c:v>-16.325803944489678</c:v>
                </c:pt>
                <c:pt idx="71">
                  <c:v>12.802445110841322</c:v>
                </c:pt>
                <c:pt idx="72">
                  <c:v>-5.7836217655881912</c:v>
                </c:pt>
                <c:pt idx="73">
                  <c:v>-27.926574856825674</c:v>
                </c:pt>
                <c:pt idx="74">
                  <c:v>7.5723200368342987</c:v>
                </c:pt>
                <c:pt idx="75">
                  <c:v>14.388250639406312</c:v>
                </c:pt>
                <c:pt idx="76">
                  <c:v>0.80255210382682529</c:v>
                </c:pt>
                <c:pt idx="77">
                  <c:v>-5.4925312080197255</c:v>
                </c:pt>
                <c:pt idx="78">
                  <c:v>37.214660028381275</c:v>
                </c:pt>
                <c:pt idx="79">
                  <c:v>-34.204534834356771</c:v>
                </c:pt>
                <c:pt idx="80">
                  <c:v>42.349427784836223</c:v>
                </c:pt>
                <c:pt idx="81">
                  <c:v>27.150061428281365</c:v>
                </c:pt>
                <c:pt idx="82">
                  <c:v>56.545409314766346</c:v>
                </c:pt>
                <c:pt idx="83">
                  <c:v>46.121692593306243</c:v>
                </c:pt>
                <c:pt idx="84">
                  <c:v>-6.3485357306426495</c:v>
                </c:pt>
                <c:pt idx="85">
                  <c:v>-4.709967439540673</c:v>
                </c:pt>
                <c:pt idx="86">
                  <c:v>-37.078250174455661</c:v>
                </c:pt>
                <c:pt idx="87">
                  <c:v>-26.783599228720611</c:v>
                </c:pt>
                <c:pt idx="88">
                  <c:v>-13.06286766837867</c:v>
                </c:pt>
                <c:pt idx="89">
                  <c:v>19.498362325756229</c:v>
                </c:pt>
                <c:pt idx="90">
                  <c:v>14.131243174441348</c:v>
                </c:pt>
                <c:pt idx="91">
                  <c:v>21.891186086031322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annetrunoff!$H$1</c:f>
              <c:strCache>
                <c:ptCount val="1"/>
                <c:pt idx="0">
                  <c:v>Runoff</c:v>
                </c:pt>
              </c:strCache>
            </c:strRef>
          </c:tx>
          <c:spPr>
            <a:ln w="12700">
              <a:solidFill>
                <a:schemeClr val="accent1"/>
              </a:solidFill>
              <a:prstDash val="dash"/>
            </a:ln>
          </c:spPr>
          <c:marker>
            <c:symbol val="none"/>
          </c:marker>
          <c:trendline>
            <c:name>5-year Mov. Avg. (Runoff)</c:name>
            <c:spPr>
              <a:ln w="19050" cmpd="sng">
                <a:solidFill>
                  <a:schemeClr val="tx2">
                    <a:lumMod val="75000"/>
                  </a:schemeClr>
                </a:solidFill>
                <a:prstDash val="solid"/>
              </a:ln>
            </c:spPr>
            <c:trendlineType val="movingAvg"/>
            <c:period val="5"/>
          </c:trendline>
          <c:cat>
            <c:numRef>
              <c:f>annetrunoff!$A$2:$A$93</c:f>
              <c:numCache>
                <c:formatCode>General</c:formatCode>
                <c:ptCount val="92"/>
                <c:pt idx="0">
                  <c:v>1915</c:v>
                </c:pt>
                <c:pt idx="1">
                  <c:v>1916</c:v>
                </c:pt>
                <c:pt idx="2">
                  <c:v>1917</c:v>
                </c:pt>
                <c:pt idx="3">
                  <c:v>1918</c:v>
                </c:pt>
                <c:pt idx="4">
                  <c:v>1919</c:v>
                </c:pt>
                <c:pt idx="5">
                  <c:v>1920</c:v>
                </c:pt>
                <c:pt idx="6">
                  <c:v>1921</c:v>
                </c:pt>
                <c:pt idx="7">
                  <c:v>1922</c:v>
                </c:pt>
                <c:pt idx="8">
                  <c:v>1923</c:v>
                </c:pt>
                <c:pt idx="9">
                  <c:v>1924</c:v>
                </c:pt>
                <c:pt idx="10">
                  <c:v>1925</c:v>
                </c:pt>
                <c:pt idx="11">
                  <c:v>1926</c:v>
                </c:pt>
                <c:pt idx="12">
                  <c:v>1927</c:v>
                </c:pt>
                <c:pt idx="13">
                  <c:v>1928</c:v>
                </c:pt>
                <c:pt idx="14">
                  <c:v>1929</c:v>
                </c:pt>
                <c:pt idx="15">
                  <c:v>1930</c:v>
                </c:pt>
                <c:pt idx="16">
                  <c:v>1931</c:v>
                </c:pt>
                <c:pt idx="17">
                  <c:v>1932</c:v>
                </c:pt>
                <c:pt idx="18">
                  <c:v>1933</c:v>
                </c:pt>
                <c:pt idx="19">
                  <c:v>1934</c:v>
                </c:pt>
                <c:pt idx="20">
                  <c:v>1935</c:v>
                </c:pt>
                <c:pt idx="21">
                  <c:v>1936</c:v>
                </c:pt>
                <c:pt idx="22">
                  <c:v>1937</c:v>
                </c:pt>
                <c:pt idx="23">
                  <c:v>1938</c:v>
                </c:pt>
                <c:pt idx="24">
                  <c:v>1939</c:v>
                </c:pt>
                <c:pt idx="25">
                  <c:v>1940</c:v>
                </c:pt>
                <c:pt idx="26">
                  <c:v>1941</c:v>
                </c:pt>
                <c:pt idx="27">
                  <c:v>1942</c:v>
                </c:pt>
                <c:pt idx="28">
                  <c:v>1943</c:v>
                </c:pt>
                <c:pt idx="29">
                  <c:v>1944</c:v>
                </c:pt>
                <c:pt idx="30">
                  <c:v>1945</c:v>
                </c:pt>
                <c:pt idx="31">
                  <c:v>1946</c:v>
                </c:pt>
                <c:pt idx="32">
                  <c:v>1947</c:v>
                </c:pt>
                <c:pt idx="33">
                  <c:v>1948</c:v>
                </c:pt>
                <c:pt idx="34">
                  <c:v>1949</c:v>
                </c:pt>
                <c:pt idx="35">
                  <c:v>1950</c:v>
                </c:pt>
                <c:pt idx="36">
                  <c:v>1951</c:v>
                </c:pt>
                <c:pt idx="37">
                  <c:v>1952</c:v>
                </c:pt>
                <c:pt idx="38">
                  <c:v>1953</c:v>
                </c:pt>
                <c:pt idx="39">
                  <c:v>1954</c:v>
                </c:pt>
                <c:pt idx="40">
                  <c:v>1955</c:v>
                </c:pt>
                <c:pt idx="41">
                  <c:v>1956</c:v>
                </c:pt>
                <c:pt idx="42">
                  <c:v>1957</c:v>
                </c:pt>
                <c:pt idx="43">
                  <c:v>1958</c:v>
                </c:pt>
                <c:pt idx="44">
                  <c:v>1959</c:v>
                </c:pt>
                <c:pt idx="45">
                  <c:v>1960</c:v>
                </c:pt>
                <c:pt idx="46">
                  <c:v>1961</c:v>
                </c:pt>
                <c:pt idx="47">
                  <c:v>1962</c:v>
                </c:pt>
                <c:pt idx="48">
                  <c:v>1963</c:v>
                </c:pt>
                <c:pt idx="49">
                  <c:v>1964</c:v>
                </c:pt>
                <c:pt idx="50">
                  <c:v>1965</c:v>
                </c:pt>
                <c:pt idx="51">
                  <c:v>1966</c:v>
                </c:pt>
                <c:pt idx="52">
                  <c:v>1967</c:v>
                </c:pt>
                <c:pt idx="53">
                  <c:v>1968</c:v>
                </c:pt>
                <c:pt idx="54">
                  <c:v>1969</c:v>
                </c:pt>
                <c:pt idx="55">
                  <c:v>1970</c:v>
                </c:pt>
                <c:pt idx="56">
                  <c:v>1971</c:v>
                </c:pt>
                <c:pt idx="57">
                  <c:v>1972</c:v>
                </c:pt>
                <c:pt idx="58">
                  <c:v>1973</c:v>
                </c:pt>
                <c:pt idx="59">
                  <c:v>1974</c:v>
                </c:pt>
                <c:pt idx="60">
                  <c:v>1975</c:v>
                </c:pt>
                <c:pt idx="61">
                  <c:v>1976</c:v>
                </c:pt>
                <c:pt idx="62">
                  <c:v>1977</c:v>
                </c:pt>
                <c:pt idx="63">
                  <c:v>1978</c:v>
                </c:pt>
                <c:pt idx="64">
                  <c:v>1979</c:v>
                </c:pt>
                <c:pt idx="65">
                  <c:v>1980</c:v>
                </c:pt>
                <c:pt idx="66">
                  <c:v>1981</c:v>
                </c:pt>
                <c:pt idx="67">
                  <c:v>1982</c:v>
                </c:pt>
                <c:pt idx="68">
                  <c:v>1983</c:v>
                </c:pt>
                <c:pt idx="69">
                  <c:v>1984</c:v>
                </c:pt>
                <c:pt idx="70">
                  <c:v>1985</c:v>
                </c:pt>
                <c:pt idx="71">
                  <c:v>1986</c:v>
                </c:pt>
                <c:pt idx="72">
                  <c:v>1987</c:v>
                </c:pt>
                <c:pt idx="73">
                  <c:v>1988</c:v>
                </c:pt>
                <c:pt idx="74">
                  <c:v>1989</c:v>
                </c:pt>
                <c:pt idx="75">
                  <c:v>1990</c:v>
                </c:pt>
                <c:pt idx="76">
                  <c:v>1991</c:v>
                </c:pt>
                <c:pt idx="77">
                  <c:v>1992</c:v>
                </c:pt>
                <c:pt idx="78">
                  <c:v>1993</c:v>
                </c:pt>
                <c:pt idx="79">
                  <c:v>1994</c:v>
                </c:pt>
                <c:pt idx="80">
                  <c:v>1995</c:v>
                </c:pt>
                <c:pt idx="81">
                  <c:v>1996</c:v>
                </c:pt>
                <c:pt idx="82">
                  <c:v>1997</c:v>
                </c:pt>
                <c:pt idx="83">
                  <c:v>1998</c:v>
                </c:pt>
                <c:pt idx="84">
                  <c:v>1999</c:v>
                </c:pt>
                <c:pt idx="85">
                  <c:v>2000</c:v>
                </c:pt>
                <c:pt idx="86">
                  <c:v>2001</c:v>
                </c:pt>
                <c:pt idx="87">
                  <c:v>2002</c:v>
                </c:pt>
                <c:pt idx="88">
                  <c:v>2003</c:v>
                </c:pt>
                <c:pt idx="89">
                  <c:v>2004</c:v>
                </c:pt>
                <c:pt idx="90">
                  <c:v>2005</c:v>
                </c:pt>
                <c:pt idx="91">
                  <c:v>2006</c:v>
                </c:pt>
              </c:numCache>
            </c:numRef>
          </c:cat>
          <c:val>
            <c:numRef>
              <c:f>annetrunoff!$H$2:$H$93</c:f>
              <c:numCache>
                <c:formatCode>General</c:formatCode>
                <c:ptCount val="92"/>
                <c:pt idx="0">
                  <c:v>-153.34476474118429</c:v>
                </c:pt>
                <c:pt idx="1">
                  <c:v>96.345968450111855</c:v>
                </c:pt>
                <c:pt idx="2">
                  <c:v>-39.692990413221771</c:v>
                </c:pt>
                <c:pt idx="3">
                  <c:v>-15.990511204710629</c:v>
                </c:pt>
                <c:pt idx="4">
                  <c:v>-41.031461948305655</c:v>
                </c:pt>
                <c:pt idx="5">
                  <c:v>-46.372195226990662</c:v>
                </c:pt>
                <c:pt idx="6">
                  <c:v>59.376020536625205</c:v>
                </c:pt>
                <c:pt idx="7">
                  <c:v>-109.67553702371097</c:v>
                </c:pt>
                <c:pt idx="8">
                  <c:v>-67.04009757607821</c:v>
                </c:pt>
                <c:pt idx="9">
                  <c:v>-126.88063957262555</c:v>
                </c:pt>
                <c:pt idx="10">
                  <c:v>-48.112554796239237</c:v>
                </c:pt>
                <c:pt idx="11">
                  <c:v>-103.4143822358742</c:v>
                </c:pt>
                <c:pt idx="12">
                  <c:v>81.065857294263751</c:v>
                </c:pt>
                <c:pt idx="13">
                  <c:v>-31.01095564184817</c:v>
                </c:pt>
                <c:pt idx="14">
                  <c:v>-224.08602243453927</c:v>
                </c:pt>
                <c:pt idx="15">
                  <c:v>-192.93846788443429</c:v>
                </c:pt>
                <c:pt idx="16">
                  <c:v>-139.3125947507707</c:v>
                </c:pt>
                <c:pt idx="17">
                  <c:v>53.066931895955413</c:v>
                </c:pt>
                <c:pt idx="18">
                  <c:v>82.023023389368461</c:v>
                </c:pt>
                <c:pt idx="19">
                  <c:v>30.331497877147829</c:v>
                </c:pt>
                <c:pt idx="20">
                  <c:v>-73.154416717110578</c:v>
                </c:pt>
                <c:pt idx="21">
                  <c:v>-107.51336738993672</c:v>
                </c:pt>
                <c:pt idx="22">
                  <c:v>-34.506904703258144</c:v>
                </c:pt>
                <c:pt idx="23">
                  <c:v>2.3541174736708377</c:v>
                </c:pt>
                <c:pt idx="24">
                  <c:v>-126.71447273278552</c:v>
                </c:pt>
                <c:pt idx="25">
                  <c:v>-23.431647208578649</c:v>
                </c:pt>
                <c:pt idx="26">
                  <c:v>-49.560520174977682</c:v>
                </c:pt>
                <c:pt idx="27">
                  <c:v>-44.888038765126154</c:v>
                </c:pt>
                <c:pt idx="28">
                  <c:v>17.29629225356684</c:v>
                </c:pt>
                <c:pt idx="29">
                  <c:v>-194.13230854218267</c:v>
                </c:pt>
                <c:pt idx="30">
                  <c:v>-25.449342929581579</c:v>
                </c:pt>
                <c:pt idx="31">
                  <c:v>41.587012357986275</c:v>
                </c:pt>
                <c:pt idx="32">
                  <c:v>19.784734754577194</c:v>
                </c:pt>
                <c:pt idx="33">
                  <c:v>107.22126415626883</c:v>
                </c:pt>
                <c:pt idx="34">
                  <c:v>-28.500050148668208</c:v>
                </c:pt>
                <c:pt idx="35">
                  <c:v>136.96343130154037</c:v>
                </c:pt>
                <c:pt idx="36">
                  <c:v>90.810543775730267</c:v>
                </c:pt>
                <c:pt idx="37">
                  <c:v>-78.876762351098435</c:v>
                </c:pt>
                <c:pt idx="38">
                  <c:v>52.334603906391294</c:v>
                </c:pt>
                <c:pt idx="39">
                  <c:v>28.776396084890386</c:v>
                </c:pt>
                <c:pt idx="40">
                  <c:v>-24.208360690408654</c:v>
                </c:pt>
                <c:pt idx="41">
                  <c:v>125.34261751811039</c:v>
                </c:pt>
                <c:pt idx="42">
                  <c:v>-43.077168996219655</c:v>
                </c:pt>
                <c:pt idx="43">
                  <c:v>19.426242988109195</c:v>
                </c:pt>
                <c:pt idx="44">
                  <c:v>61.015763636911863</c:v>
                </c:pt>
                <c:pt idx="45">
                  <c:v>-1.0575613925111575</c:v>
                </c:pt>
                <c:pt idx="46">
                  <c:v>41.847176986044815</c:v>
                </c:pt>
                <c:pt idx="47">
                  <c:v>-37.271309073134205</c:v>
                </c:pt>
                <c:pt idx="48">
                  <c:v>-54.299332492840662</c:v>
                </c:pt>
                <c:pt idx="49">
                  <c:v>23.690645963650354</c:v>
                </c:pt>
                <c:pt idx="50">
                  <c:v>25.405229490333262</c:v>
                </c:pt>
                <c:pt idx="51">
                  <c:v>-60.164003542180765</c:v>
                </c:pt>
                <c:pt idx="52">
                  <c:v>-8.5708667886186731</c:v>
                </c:pt>
                <c:pt idx="53">
                  <c:v>24.858440227020289</c:v>
                </c:pt>
                <c:pt idx="54">
                  <c:v>27.634616356363349</c:v>
                </c:pt>
                <c:pt idx="55">
                  <c:v>-19.0242626490097</c:v>
                </c:pt>
                <c:pt idx="56">
                  <c:v>110.35504298613817</c:v>
                </c:pt>
                <c:pt idx="57">
                  <c:v>115.21294400719181</c:v>
                </c:pt>
                <c:pt idx="58">
                  <c:v>-95.679085124201478</c:v>
                </c:pt>
                <c:pt idx="59">
                  <c:v>163.03904450402806</c:v>
                </c:pt>
                <c:pt idx="60">
                  <c:v>79.839376432601455</c:v>
                </c:pt>
                <c:pt idx="61">
                  <c:v>1.589167428212932</c:v>
                </c:pt>
                <c:pt idx="62">
                  <c:v>-179.51224170876566</c:v>
                </c:pt>
                <c:pt idx="63">
                  <c:v>-9.596507881852169</c:v>
                </c:pt>
                <c:pt idx="64">
                  <c:v>-98.064681539697702</c:v>
                </c:pt>
                <c:pt idx="65">
                  <c:v>5.1900330428568395</c:v>
                </c:pt>
                <c:pt idx="66">
                  <c:v>26.035619709548289</c:v>
                </c:pt>
                <c:pt idx="67">
                  <c:v>116.42288507252108</c:v>
                </c:pt>
                <c:pt idx="68">
                  <c:v>142.05169753159237</c:v>
                </c:pt>
                <c:pt idx="69">
                  <c:v>59.747853665818845</c:v>
                </c:pt>
                <c:pt idx="70">
                  <c:v>-132.56005991090021</c:v>
                </c:pt>
                <c:pt idx="71">
                  <c:v>-4.0561687491032234</c:v>
                </c:pt>
                <c:pt idx="72">
                  <c:v>-119.82839155421505</c:v>
                </c:pt>
                <c:pt idx="73">
                  <c:v>-114.6938724048445</c:v>
                </c:pt>
                <c:pt idx="74">
                  <c:v>-28.016691075805728</c:v>
                </c:pt>
                <c:pt idx="75">
                  <c:v>-1.58229890875316</c:v>
                </c:pt>
                <c:pt idx="76">
                  <c:v>-36.158284884253064</c:v>
                </c:pt>
                <c:pt idx="77">
                  <c:v>-144.83080605727255</c:v>
                </c:pt>
                <c:pt idx="78">
                  <c:v>-61.699503247564245</c:v>
                </c:pt>
                <c:pt idx="79">
                  <c:v>-141.98273877449637</c:v>
                </c:pt>
                <c:pt idx="80">
                  <c:v>127.3262546551648</c:v>
                </c:pt>
                <c:pt idx="81">
                  <c:v>183.89951266612908</c:v>
                </c:pt>
                <c:pt idx="82">
                  <c:v>263.55925945166229</c:v>
                </c:pt>
                <c:pt idx="83">
                  <c:v>47.014894217847662</c:v>
                </c:pt>
                <c:pt idx="84">
                  <c:v>120.04025219028938</c:v>
                </c:pt>
                <c:pt idx="85">
                  <c:v>-50.818288987822577</c:v>
                </c:pt>
                <c:pt idx="86">
                  <c:v>-169.13046679927919</c:v>
                </c:pt>
                <c:pt idx="87">
                  <c:v>-50.478493441300593</c:v>
                </c:pt>
                <c:pt idx="88">
                  <c:v>-26.624929834327602</c:v>
                </c:pt>
                <c:pt idx="89">
                  <c:v>-48.688770066822151</c:v>
                </c:pt>
                <c:pt idx="90">
                  <c:v>-81.912933886068686</c:v>
                </c:pt>
                <c:pt idx="91">
                  <c:v>102.34455074901904</c:v>
                </c:pt>
              </c:numCache>
            </c:numRef>
          </c:val>
        </c:ser>
        <c:marker val="1"/>
        <c:axId val="107950464"/>
        <c:axId val="107952384"/>
      </c:lineChart>
      <c:catAx>
        <c:axId val="10795046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1200">
                    <a:latin typeface="Times New Roman" pitchFamily="18" charset="0"/>
                    <a:cs typeface="Times New Roman" pitchFamily="18" charset="0"/>
                  </a:rPr>
                  <a:t>Year</a:t>
                </a:r>
              </a:p>
            </c:rich>
          </c:tx>
          <c:layout/>
        </c:title>
        <c:numFmt formatCode="General" sourceLinked="1"/>
        <c:tickLblPos val="nextTo"/>
        <c:crossAx val="107952384"/>
        <c:crossesAt val="-400"/>
        <c:auto val="1"/>
        <c:lblAlgn val="ctr"/>
        <c:lblOffset val="100"/>
        <c:tickLblSkip val="10"/>
        <c:tickMarkSkip val="10"/>
      </c:catAx>
      <c:valAx>
        <c:axId val="107952384"/>
        <c:scaling>
          <c:orientation val="minMax"/>
          <c:max val="400"/>
          <c:min val="-400"/>
        </c:scaling>
        <c:axPos val="l"/>
        <c:title>
          <c:tx>
            <c:rich>
              <a:bodyPr rot="-5400000" vert="horz"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1200">
                    <a:latin typeface="Times New Roman" pitchFamily="18" charset="0"/>
                    <a:cs typeface="Times New Roman" pitchFamily="18" charset="0"/>
                  </a:rPr>
                  <a:t> Anomalies (mm per year)</a:t>
                </a:r>
              </a:p>
            </c:rich>
          </c:tx>
          <c:layout>
            <c:manualLayout>
              <c:xMode val="edge"/>
              <c:yMode val="edge"/>
              <c:x val="6.2111801242236376E-3"/>
              <c:y val="0.20955402495356137"/>
            </c:manualLayout>
          </c:layout>
        </c:title>
        <c:numFmt formatCode="General" sourceLinked="1"/>
        <c:tickLblPos val="nextTo"/>
        <c:crossAx val="107950464"/>
        <c:crossesAt val="1"/>
        <c:crossBetween val="between"/>
      </c:valAx>
    </c:plotArea>
    <c:legend>
      <c:legendPos val="r"/>
      <c:layout>
        <c:manualLayout>
          <c:xMode val="edge"/>
          <c:yMode val="edge"/>
          <c:x val="0.10011118802457389"/>
          <c:y val="3.7184229090007834E-2"/>
          <c:w val="0.35588649976445386"/>
          <c:h val="0.21311322253820594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en-US"/>
        </a:p>
      </c:txPr>
    </c:legend>
    <c:plotVisOnly val="1"/>
    <c:dispBlanksAs val="gap"/>
  </c:chart>
  <c:spPr>
    <a:ln>
      <a:noFill/>
    </a:ln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96E249-5275-43FE-A4C9-8175A5719BC8}" type="datetimeFigureOut">
              <a:rPr lang="en-US" smtClean="0"/>
              <a:pPr/>
              <a:t>12/1/2011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8F990A-A8D0-4F3F-A391-46B4FA9CC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Our implementation: 1/16</a:t>
            </a:r>
            <a:r>
              <a:rPr lang="en-US" baseline="30000" dirty="0" smtClean="0"/>
              <a:t>th</a:t>
            </a:r>
            <a:r>
              <a:rPr lang="en-US" dirty="0" smtClean="0"/>
              <a:t> degree, 24-hour time step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0D22FD-C757-4B4E-AE04-54747F9F33C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1"/>
          <p:cNvGrpSpPr/>
          <p:nvPr/>
        </p:nvGrpSpPr>
        <p:grpSpPr>
          <a:xfrm>
            <a:off x="0" y="0"/>
            <a:ext cx="9144000" cy="6400800"/>
            <a:chOff x="0" y="0"/>
            <a:chExt cx="9144000" cy="6400800"/>
          </a:xfrm>
        </p:grpSpPr>
        <p:sp>
          <p:nvSpPr>
            <p:cNvPr id="16" name="Rectangle 15"/>
            <p:cNvSpPr/>
            <p:nvPr/>
          </p:nvSpPr>
          <p:spPr>
            <a:xfrm>
              <a:off x="1828800" y="4572000"/>
              <a:ext cx="68580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0" y="0"/>
              <a:ext cx="9144000" cy="6400800"/>
              <a:chOff x="0" y="0"/>
              <a:chExt cx="9144000" cy="64008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0"/>
                <a:ext cx="1828800" cy="64008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0" y="4572000"/>
                <a:ext cx="9144000" cy="18288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reflection blurRad="6350" stA="50000" endA="300" endPos="38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0" y="45720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553200"/>
            <a:ext cx="1676400" cy="228600"/>
          </a:xfrm>
        </p:spPr>
        <p:txBody>
          <a:bodyPr vert="horz" lIns="91440" tIns="45720" rIns="91440" bIns="45720" rtlCol="0" anchor="t" anchorCtr="0"/>
          <a:lstStyle>
            <a:lvl1pPr marL="0" algn="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22755053-FE75-47EE-9085-DA7347CDD166}" type="datetimeFigureOut">
              <a:rPr lang="en-US" smtClean="0"/>
              <a:pPr/>
              <a:t>12/1/2011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1553" y="6553200"/>
            <a:ext cx="1676400" cy="228600"/>
          </a:xfrm>
        </p:spPr>
        <p:txBody>
          <a:bodyPr anchor="t" anchorCtr="0"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70076" y="6553200"/>
            <a:ext cx="762000" cy="228600"/>
          </a:xfrm>
          <a:noFill/>
          <a:ln>
            <a:noFill/>
          </a:ln>
          <a:effectLst/>
        </p:spPr>
        <p:txBody>
          <a:bodyPr/>
          <a:lstStyle>
            <a:lvl1pPr algn="ctr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048960D0-E8BB-45B5-8594-8A82FF5F10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5867400"/>
            <a:ext cx="6570722" cy="45720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>
                    <a:alpha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648200"/>
            <a:ext cx="6553200" cy="1219200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5053-FE75-47EE-9085-DA7347CDD166}" type="datetimeFigureOut">
              <a:rPr lang="en-US" smtClean="0"/>
              <a:pPr/>
              <a:t>12/1/2011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60D0-E8BB-45B5-8594-8A82FF5F10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9144000" cy="6858000"/>
            <a:chOff x="-442912" y="457200"/>
            <a:chExt cx="9144000" cy="6858000"/>
          </a:xfrm>
        </p:grpSpPr>
        <p:sp>
          <p:nvSpPr>
            <p:cNvPr id="18" name="Rectangle 17"/>
            <p:cNvSpPr/>
            <p:nvPr/>
          </p:nvSpPr>
          <p:spPr>
            <a:xfrm>
              <a:off x="-442912" y="457200"/>
              <a:ext cx="9129712" cy="1676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72288" y="457200"/>
              <a:ext cx="18288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872288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Oval 20"/>
            <p:cNvSpPr/>
            <p:nvPr/>
          </p:nvSpPr>
          <p:spPr>
            <a:xfrm>
              <a:off x="7367588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2298700"/>
            <a:ext cx="1447800" cy="3827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0"/>
            <a:ext cx="5943600" cy="3840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5053-FE75-47EE-9085-DA7347CDD166}" type="datetimeFigureOut">
              <a:rPr lang="en-US" smtClean="0"/>
              <a:pPr/>
              <a:t>12/1/2011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600" y="533400"/>
            <a:ext cx="762000" cy="609600"/>
          </a:xfrm>
        </p:spPr>
        <p:txBody>
          <a:bodyPr/>
          <a:lstStyle/>
          <a:p>
            <a:fld id="{048960D0-E8BB-45B5-8594-8A82FF5F10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Freeform 2"/>
          <p:cNvSpPr>
            <a:spLocks/>
          </p:cNvSpPr>
          <p:nvPr/>
        </p:nvSpPr>
        <p:spPr bwMode="ltGray">
          <a:xfrm>
            <a:off x="0" y="0"/>
            <a:ext cx="9007475" cy="2133600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1145"/>
              </a:cxn>
              <a:cxn ang="0">
                <a:pos x="5683" y="510"/>
              </a:cxn>
              <a:cxn ang="0">
                <a:pos x="5394" y="3"/>
              </a:cxn>
              <a:cxn ang="0">
                <a:pos x="2" y="0"/>
              </a:cxn>
            </a:cxnLst>
            <a:rect l="0" t="0" r="r" b="b"/>
            <a:pathLst>
              <a:path w="5683" h="1145">
                <a:moveTo>
                  <a:pt x="2" y="0"/>
                </a:moveTo>
                <a:lnTo>
                  <a:pt x="0" y="1145"/>
                </a:lnTo>
                <a:lnTo>
                  <a:pt x="5683" y="510"/>
                </a:lnTo>
                <a:lnTo>
                  <a:pt x="5394" y="3"/>
                </a:lnTo>
                <a:lnTo>
                  <a:pt x="2" y="0"/>
                </a:lnTo>
                <a:close/>
              </a:path>
            </a:pathLst>
          </a:custGeom>
          <a:solidFill>
            <a:schemeClr val="bg1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4211" name="Freeform 3"/>
          <p:cNvSpPr>
            <a:spLocks/>
          </p:cNvSpPr>
          <p:nvPr/>
        </p:nvSpPr>
        <p:spPr bwMode="ltGray">
          <a:xfrm>
            <a:off x="3376613" y="4763"/>
            <a:ext cx="5630862" cy="1676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34"/>
              </a:cxn>
              <a:cxn ang="0">
                <a:pos x="3577" y="640"/>
              </a:cxn>
              <a:cxn ang="0">
                <a:pos x="3286" y="1"/>
              </a:cxn>
              <a:cxn ang="0">
                <a:pos x="0" y="0"/>
              </a:cxn>
            </a:cxnLst>
            <a:rect l="0" t="0" r="r" b="b"/>
            <a:pathLst>
              <a:path w="3577" h="1134">
                <a:moveTo>
                  <a:pt x="0" y="0"/>
                </a:moveTo>
                <a:lnTo>
                  <a:pt x="0" y="1134"/>
                </a:lnTo>
                <a:lnTo>
                  <a:pt x="3577" y="640"/>
                </a:lnTo>
                <a:lnTo>
                  <a:pt x="3286" y="1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7200" y="2406650"/>
            <a:ext cx="7924800" cy="1409700"/>
          </a:xfrm>
        </p:spPr>
        <p:txBody>
          <a:bodyPr anchorCtr="0">
            <a:sp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892550"/>
            <a:ext cx="7924800" cy="555625"/>
          </a:xfrm>
        </p:spPr>
        <p:txBody>
          <a:bodyPr anchorCtr="0">
            <a:spAutoFit/>
          </a:bodyPr>
          <a:lstStyle>
            <a:lvl1pPr marL="0" indent="0">
              <a:buFontTx/>
              <a:buNone/>
              <a:defRPr sz="32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dt" sz="half" idx="2"/>
          </p:nvPr>
        </p:nvSpPr>
        <p:spPr>
          <a:xfrm>
            <a:off x="76200" y="63055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81373DC-D368-4E4D-8DC8-402274ECE0FA}" type="datetimeFigureOut">
              <a:rPr lang="en-US" smtClean="0">
                <a:solidFill>
                  <a:srgbClr val="000000"/>
                </a:solidFill>
              </a:rPr>
              <a:pPr/>
              <a:t>12/1/2011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055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4216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34200" y="63055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3E36488-B2AB-4DFA-BFA6-0F5C69F7637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94217" name="Picture 9" descr="new-wsuTLSig4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33363"/>
            <a:ext cx="2914650" cy="1082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1373DC-D368-4E4D-8DC8-402274ECE0FA}" type="datetimeFigureOut">
              <a:rPr lang="en-US" smtClean="0">
                <a:solidFill>
                  <a:srgbClr val="000000"/>
                </a:solidFill>
              </a:rPr>
              <a:pPr/>
              <a:t>12/1/2011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E36488-B2AB-4DFA-BFA6-0F5C69F7637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1373DC-D368-4E4D-8DC8-402274ECE0FA}" type="datetimeFigureOut">
              <a:rPr lang="en-US" smtClean="0">
                <a:solidFill>
                  <a:srgbClr val="000000"/>
                </a:solidFill>
              </a:rPr>
              <a:pPr/>
              <a:t>12/1/2011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E36488-B2AB-4DFA-BFA6-0F5C69F7637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76400"/>
            <a:ext cx="44958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4958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1373DC-D368-4E4D-8DC8-402274ECE0FA}" type="datetimeFigureOut">
              <a:rPr lang="en-US" smtClean="0">
                <a:solidFill>
                  <a:srgbClr val="000000"/>
                </a:solidFill>
              </a:rPr>
              <a:pPr/>
              <a:t>12/1/2011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E36488-B2AB-4DFA-BFA6-0F5C69F7637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1373DC-D368-4E4D-8DC8-402274ECE0FA}" type="datetimeFigureOut">
              <a:rPr lang="en-US" smtClean="0">
                <a:solidFill>
                  <a:srgbClr val="000000"/>
                </a:solidFill>
              </a:rPr>
              <a:pPr/>
              <a:t>12/1/2011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E36488-B2AB-4DFA-BFA6-0F5C69F7637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1373DC-D368-4E4D-8DC8-402274ECE0FA}" type="datetimeFigureOut">
              <a:rPr lang="en-US" smtClean="0">
                <a:solidFill>
                  <a:srgbClr val="000000"/>
                </a:solidFill>
              </a:rPr>
              <a:pPr/>
              <a:t>12/1/2011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E36488-B2AB-4DFA-BFA6-0F5C69F7637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1373DC-D368-4E4D-8DC8-402274ECE0FA}" type="datetimeFigureOut">
              <a:rPr lang="en-US" smtClean="0">
                <a:solidFill>
                  <a:srgbClr val="000000"/>
                </a:solidFill>
              </a:rPr>
              <a:pPr/>
              <a:t>12/1/2011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E36488-B2AB-4DFA-BFA6-0F5C69F7637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1373DC-D368-4E4D-8DC8-402274ECE0FA}" type="datetimeFigureOut">
              <a:rPr lang="en-US" smtClean="0">
                <a:solidFill>
                  <a:srgbClr val="000000"/>
                </a:solidFill>
              </a:rPr>
              <a:pPr/>
              <a:t>12/1/2011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E36488-B2AB-4DFA-BFA6-0F5C69F7637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5053-FE75-47EE-9085-DA7347CDD166}" type="datetimeFigureOut">
              <a:rPr lang="en-US" smtClean="0"/>
              <a:pPr/>
              <a:t>12/1/2011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60D0-E8BB-45B5-8594-8A82FF5F10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1373DC-D368-4E4D-8DC8-402274ECE0FA}" type="datetimeFigureOut">
              <a:rPr lang="en-US" smtClean="0">
                <a:solidFill>
                  <a:srgbClr val="000000"/>
                </a:solidFill>
              </a:rPr>
              <a:pPr/>
              <a:t>12/1/2011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E36488-B2AB-4DFA-BFA6-0F5C69F7637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1373DC-D368-4E4D-8DC8-402274ECE0FA}" type="datetimeFigureOut">
              <a:rPr lang="en-US" smtClean="0">
                <a:solidFill>
                  <a:srgbClr val="000000"/>
                </a:solidFill>
              </a:rPr>
              <a:pPr/>
              <a:t>12/1/2011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E36488-B2AB-4DFA-BFA6-0F5C69F7637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52400"/>
            <a:ext cx="2286000" cy="6705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2400"/>
            <a:ext cx="6705600" cy="6705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1373DC-D368-4E4D-8DC8-402274ECE0FA}" type="datetimeFigureOut">
              <a:rPr lang="en-US" smtClean="0">
                <a:solidFill>
                  <a:srgbClr val="000000"/>
                </a:solidFill>
              </a:rPr>
              <a:pPr/>
              <a:t>12/1/2011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E36488-B2AB-4DFA-BFA6-0F5C69F7637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76400"/>
            <a:ext cx="44958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76400"/>
            <a:ext cx="44958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81373DC-D368-4E4D-8DC8-402274ECE0FA}" type="datetimeFigureOut">
              <a:rPr lang="en-US" smtClean="0">
                <a:solidFill>
                  <a:srgbClr val="000000"/>
                </a:solidFill>
              </a:rPr>
              <a:pPr/>
              <a:t>12/1/2011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4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3E36488-B2AB-4DFA-BFA6-0F5C69F7637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152400"/>
            <a:ext cx="9144000" cy="670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81373DC-D368-4E4D-8DC8-402274ECE0FA}" type="datetimeFigureOut">
              <a:rPr lang="en-US" smtClean="0">
                <a:solidFill>
                  <a:srgbClr val="000000"/>
                </a:solidFill>
              </a:rPr>
              <a:pPr/>
              <a:t>12/1/2011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3E36488-B2AB-4DFA-BFA6-0F5C69F7637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6BA8-CB22-4272-B134-8BBB7BD44E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42EBE-E6FE-496D-A84A-FAA606D91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6BA8-CB22-4272-B134-8BBB7BD44E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42EBE-E6FE-496D-A84A-FAA606D91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6BA8-CB22-4272-B134-8BBB7BD44E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42EBE-E6FE-496D-A84A-FAA606D91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6BA8-CB22-4272-B134-8BBB7BD44E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42EBE-E6FE-496D-A84A-FAA606D91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6BA8-CB22-4272-B134-8BBB7BD44E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42EBE-E6FE-496D-A84A-FAA606D91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25146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28800" y="2514600"/>
              <a:ext cx="73152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667000"/>
            <a:ext cx="6629400" cy="114300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4495800"/>
            <a:ext cx="1524000" cy="20574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200000"/>
              </a:lnSpc>
              <a:buNone/>
              <a:defRPr sz="16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1152" y="6556248"/>
            <a:ext cx="1673352" cy="228600"/>
          </a:xfrm>
        </p:spPr>
        <p:txBody>
          <a:bodyPr/>
          <a:lstStyle/>
          <a:p>
            <a:fld id="{22755053-FE75-47EE-9085-DA7347CDD166}" type="datetimeFigureOut">
              <a:rPr lang="en-US" smtClean="0"/>
              <a:pPr/>
              <a:t>12/1/2011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2808" y="6556248"/>
            <a:ext cx="1673352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67656" y="6556248"/>
            <a:ext cx="762000" cy="228600"/>
          </a:xfrm>
          <a:noFill/>
          <a:ln>
            <a:noFill/>
          </a:ln>
          <a:effectLst/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048960D0-E8BB-45B5-8594-8A82FF5F10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6BA8-CB22-4272-B134-8BBB7BD44E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42EBE-E6FE-496D-A84A-FAA606D91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6BA8-CB22-4272-B134-8BBB7BD44E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42EBE-E6FE-496D-A84A-FAA606D91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6BA8-CB22-4272-B134-8BBB7BD44E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42EBE-E6FE-496D-A84A-FAA606D91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6BA8-CB22-4272-B134-8BBB7BD44E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42EBE-E6FE-496D-A84A-FAA606D91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6BA8-CB22-4272-B134-8BBB7BD44E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42EBE-E6FE-496D-A84A-FAA606D91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6BA8-CB22-4272-B134-8BBB7BD44E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42EBE-E6FE-496D-A84A-FAA606D91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ED77-6E79-0849-94C9-5FD8A69AAA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8E297-89AC-1744-AA4A-EFC8DECD6A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ED77-6E79-0849-94C9-5FD8A69AAA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8E297-89AC-1744-AA4A-EFC8DECD6A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ED77-6E79-0849-94C9-5FD8A69AAA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8E297-89AC-1744-AA4A-EFC8DECD6A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ED77-6E79-0849-94C9-5FD8A69AAA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8E297-89AC-1744-AA4A-EFC8DECD6A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5053-FE75-47EE-9085-DA7347CDD166}" type="datetimeFigureOut">
              <a:rPr lang="en-US" smtClean="0"/>
              <a:pPr/>
              <a:t>12/1/2011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60D0-E8BB-45B5-8594-8A82FF5F10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ED77-6E79-0849-94C9-5FD8A69AAA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8E297-89AC-1744-AA4A-EFC8DECD6A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ED77-6E79-0849-94C9-5FD8A69AAA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8E297-89AC-1744-AA4A-EFC8DECD6A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ED77-6E79-0849-94C9-5FD8A69AAA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8E297-89AC-1744-AA4A-EFC8DECD6A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ED77-6E79-0849-94C9-5FD8A69AAA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8E297-89AC-1744-AA4A-EFC8DECD6A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ED77-6E79-0849-94C9-5FD8A69AAA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8E297-89AC-1744-AA4A-EFC8DECD6A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ED77-6E79-0849-94C9-5FD8A69AAA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8E297-89AC-1744-AA4A-EFC8DECD6A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ED77-6E79-0849-94C9-5FD8A69AAA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8E297-89AC-1744-AA4A-EFC8DECD6A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2E2224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AA6D0F4-1EB8-42F3-AAD1-FB0CB2556163}" type="datetimeFigureOut">
              <a:rPr lang="en-US" smtClean="0">
                <a:solidFill>
                  <a:srgbClr val="CBD8DD"/>
                </a:solidFill>
              </a:rPr>
              <a:pPr/>
              <a:t>12/1/2011</a:t>
            </a:fld>
            <a:endParaRPr lang="en-US">
              <a:solidFill>
                <a:srgbClr val="CBD8D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D1C15D11-386F-463C-A5F7-6EED44E204BA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2E2224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2E2224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2E2224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6D0F4-1EB8-42F3-AAD1-FB0CB2556163}" type="datetimeFigureOut">
              <a:rPr lang="en-US" smtClean="0">
                <a:solidFill>
                  <a:srgbClr val="48231E"/>
                </a:solidFill>
              </a:rPr>
              <a:pPr/>
              <a:t>12/1/2011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5D11-386F-463C-A5F7-6EED44E204BA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AA6D0F4-1EB8-42F3-AAD1-FB0CB2556163}" type="datetimeFigureOut">
              <a:rPr lang="en-US" smtClean="0">
                <a:solidFill>
                  <a:srgbClr val="CBD8DD"/>
                </a:solidFill>
              </a:rPr>
              <a:pPr/>
              <a:t>12/1/2011</a:t>
            </a:fld>
            <a:endParaRPr lang="en-US">
              <a:solidFill>
                <a:srgbClr val="CBD8D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5D11-386F-463C-A5F7-6EED44E204BA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2E2224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2291697"/>
            <a:ext cx="2971800" cy="639762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>
              <a:buNone/>
              <a:defRPr sz="2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47925" y="3137647"/>
            <a:ext cx="2971800" cy="2999232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15000" y="2291697"/>
            <a:ext cx="2971800" cy="63976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15000" y="3137647"/>
            <a:ext cx="2971800" cy="3001962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5053-FE75-47EE-9085-DA7347CDD166}" type="datetimeFigureOut">
              <a:rPr lang="en-US" smtClean="0"/>
              <a:pPr/>
              <a:t>12/1/2011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60D0-E8BB-45B5-8594-8A82FF5F10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6D0F4-1EB8-42F3-AAD1-FB0CB2556163}" type="datetimeFigureOut">
              <a:rPr lang="en-US" smtClean="0">
                <a:solidFill>
                  <a:srgbClr val="48231E"/>
                </a:solidFill>
              </a:rPr>
              <a:pPr/>
              <a:t>12/1/2011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5D11-386F-463C-A5F7-6EED44E204BA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6D0F4-1EB8-42F3-AAD1-FB0CB2556163}" type="datetimeFigureOut">
              <a:rPr lang="en-US" smtClean="0">
                <a:solidFill>
                  <a:srgbClr val="48231E"/>
                </a:solidFill>
              </a:rPr>
              <a:pPr/>
              <a:t>12/1/2011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5D11-386F-463C-A5F7-6EED44E204BA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A6D0F4-1EB8-42F3-AAD1-FB0CB2556163}" type="datetimeFigureOut">
              <a:rPr lang="en-US" smtClean="0">
                <a:solidFill>
                  <a:srgbClr val="48231E"/>
                </a:solidFill>
              </a:rPr>
              <a:pPr/>
              <a:t>12/1/2011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5D11-386F-463C-A5F7-6EED44E204BA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6D0F4-1EB8-42F3-AAD1-FB0CB2556163}" type="datetimeFigureOut">
              <a:rPr lang="en-US" smtClean="0">
                <a:solidFill>
                  <a:srgbClr val="48231E"/>
                </a:solidFill>
              </a:rPr>
              <a:pPr/>
              <a:t>12/1/2011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5D11-386F-463C-A5F7-6EED44E204BA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AA6D0F4-1EB8-42F3-AAD1-FB0CB2556163}" type="datetimeFigureOut">
              <a:rPr lang="en-US" smtClean="0">
                <a:solidFill>
                  <a:srgbClr val="CBD8DD"/>
                </a:solidFill>
              </a:rPr>
              <a:pPr/>
              <a:t>12/1/2011</a:t>
            </a:fld>
            <a:endParaRPr lang="en-US">
              <a:solidFill>
                <a:srgbClr val="CBD8D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5D11-386F-463C-A5F7-6EED44E204BA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AA6D0F4-1EB8-42F3-AAD1-FB0CB2556163}" type="datetimeFigureOut">
              <a:rPr lang="en-US" smtClean="0">
                <a:solidFill>
                  <a:srgbClr val="CBD8DD"/>
                </a:solidFill>
              </a:rPr>
              <a:pPr/>
              <a:t>12/1/2011</a:t>
            </a:fld>
            <a:endParaRPr lang="en-US">
              <a:solidFill>
                <a:srgbClr val="CBD8D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5D11-386F-463C-A5F7-6EED44E204BA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6D0F4-1EB8-42F3-AAD1-FB0CB2556163}" type="datetimeFigureOut">
              <a:rPr lang="en-US" smtClean="0">
                <a:solidFill>
                  <a:srgbClr val="48231E"/>
                </a:solidFill>
              </a:rPr>
              <a:pPr/>
              <a:t>12/1/2011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5D11-386F-463C-A5F7-6EED44E204BA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6D0F4-1EB8-42F3-AAD1-FB0CB2556163}" type="datetimeFigureOut">
              <a:rPr lang="en-US" smtClean="0">
                <a:solidFill>
                  <a:srgbClr val="48231E"/>
                </a:solidFill>
              </a:rPr>
              <a:pPr/>
              <a:t>12/1/2011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5D11-386F-463C-A5F7-6EED44E204BA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0" y="0"/>
            <a:ext cx="9144000" cy="1676400"/>
            <a:chOff x="0" y="0"/>
            <a:chExt cx="9144000" cy="16764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91440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5053-FE75-47EE-9085-DA7347CDD166}" type="datetimeFigureOut">
              <a:rPr lang="en-US" smtClean="0"/>
              <a:pPr/>
              <a:t>12/1/2011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60D0-E8BB-45B5-8594-8A82FF5F10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"/>
          <p:cNvGrpSpPr/>
          <p:nvPr/>
        </p:nvGrpSpPr>
        <p:grpSpPr>
          <a:xfrm>
            <a:off x="0" y="0"/>
            <a:ext cx="1828800" cy="1676400"/>
            <a:chOff x="457200" y="457200"/>
            <a:chExt cx="1828800" cy="1676400"/>
          </a:xfrm>
        </p:grpSpPr>
        <p:sp>
          <p:nvSpPr>
            <p:cNvPr id="8" name="Rectangle 7"/>
            <p:cNvSpPr/>
            <p:nvPr/>
          </p:nvSpPr>
          <p:spPr>
            <a:xfrm>
              <a:off x="457200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Oval 8"/>
            <p:cNvSpPr/>
            <p:nvPr/>
          </p:nvSpPr>
          <p:spPr>
            <a:xfrm>
              <a:off x="952500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5053-FE75-47EE-9085-DA7347CDD166}" type="datetimeFigureOut">
              <a:rPr lang="en-US" smtClean="0"/>
              <a:pPr/>
              <a:t>12/1/2011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60D0-E8BB-45B5-8594-8A82FF5F10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6624" y="2446991"/>
            <a:ext cx="5715000" cy="353119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90"/>
            <a:ext cx="1524000" cy="2362200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1">
                <a:solidFill>
                  <a:srgbClr val="000000">
                    <a:alpha val="50196"/>
                  </a:srgb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5053-FE75-47EE-9085-DA7347CDD166}" type="datetimeFigureOut">
              <a:rPr lang="en-US" smtClean="0"/>
              <a:pPr/>
              <a:t>12/1/2011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60D0-E8BB-45B5-8594-8A82FF5F10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06624" y="2450592"/>
            <a:ext cx="5715000" cy="3529584"/>
          </a:xfrm>
          <a:noFill/>
          <a:ln w="101600" cmpd="sng">
            <a:miter lim="800000"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89"/>
            <a:ext cx="1527048" cy="235915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50000"/>
              </a:lnSpc>
              <a:buNone/>
              <a:defRPr sz="14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5053-FE75-47EE-9085-DA7347CDD166}" type="datetimeFigureOut">
              <a:rPr lang="en-US" smtClean="0"/>
              <a:pPr/>
              <a:t>12/1/2011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60D0-E8BB-45B5-8594-8A82FF5F10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457200" y="0"/>
              <a:ext cx="86868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2286000"/>
            <a:ext cx="62484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149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22755053-FE75-47EE-9085-DA7347CDD166}" type="datetimeFigureOut">
              <a:rPr lang="en-US" smtClean="0"/>
              <a:pPr/>
              <a:t>12/1/2011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400" y="533400"/>
            <a:ext cx="7620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048960D0-E8BB-45B5-8594-8A82FF5F10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4400" kern="1200" cap="small" spc="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1800"/>
        </a:spcBef>
        <a:buClr>
          <a:schemeClr val="accent1"/>
        </a:buClr>
        <a:buSzPct val="80000"/>
        <a:buFont typeface="Wingdings" pitchFamily="2" charset="2"/>
        <a:buChar char="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800"/>
        </a:spcBef>
        <a:buClr>
          <a:schemeClr val="accent2"/>
        </a:buClr>
        <a:buSzPct val="8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200"/>
        </a:spcBef>
        <a:buClr>
          <a:schemeClr val="accent3"/>
        </a:buClr>
        <a:buSzPct val="80000"/>
        <a:buFont typeface="Wingdings" pitchFamily="2" charset="2"/>
        <a:buChar char="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200"/>
        </a:spcBef>
        <a:buClr>
          <a:schemeClr val="accent4"/>
        </a:buClr>
        <a:buSzPct val="80000"/>
        <a:buFont typeface="Wingdings" pitchFamily="2" charset="2"/>
        <a:buChar char="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200"/>
        </a:spcBef>
        <a:buClr>
          <a:schemeClr val="accent5"/>
        </a:buClr>
        <a:buSzPct val="80000"/>
        <a:buFont typeface="Wingdings" pitchFamily="2" charset="2"/>
        <a:buChar char="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200"/>
        </a:spcBef>
        <a:buClr>
          <a:schemeClr val="accent6"/>
        </a:buClr>
        <a:buSzPct val="90000"/>
        <a:buFont typeface="Wingdings" pitchFamily="2" charset="2"/>
        <a:buChar char="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200"/>
        </a:spcBef>
        <a:buClr>
          <a:schemeClr val="accent1"/>
        </a:buClr>
        <a:buSzPct val="70000"/>
        <a:buFont typeface="Wingdings" pitchFamily="2" charset="2"/>
        <a:buChar char="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200"/>
        </a:spcBef>
        <a:buClr>
          <a:schemeClr val="accent3"/>
        </a:buClr>
        <a:buFont typeface="Courier New" pitchFamily="49" charset="0"/>
        <a:buChar char="o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2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gamma/>
                <a:tint val="5882"/>
                <a:invGamma/>
              </a:schemeClr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676400"/>
            <a:ext cx="914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3187" name="Freeform 3"/>
          <p:cNvSpPr>
            <a:spLocks/>
          </p:cNvSpPr>
          <p:nvPr/>
        </p:nvSpPr>
        <p:spPr bwMode="ltGray">
          <a:xfrm flipH="1">
            <a:off x="0" y="0"/>
            <a:ext cx="2362200" cy="6858000"/>
          </a:xfrm>
          <a:custGeom>
            <a:avLst/>
            <a:gdLst/>
            <a:ahLst/>
            <a:cxnLst>
              <a:cxn ang="0">
                <a:pos x="471" y="0"/>
              </a:cxn>
              <a:cxn ang="0">
                <a:pos x="1488" y="0"/>
              </a:cxn>
              <a:cxn ang="0">
                <a:pos x="1488" y="4320"/>
              </a:cxn>
              <a:cxn ang="0">
                <a:pos x="0" y="4320"/>
              </a:cxn>
              <a:cxn ang="0">
                <a:pos x="471" y="0"/>
              </a:cxn>
            </a:cxnLst>
            <a:rect l="0" t="0" r="r" b="b"/>
            <a:pathLst>
              <a:path w="1488" h="4320">
                <a:moveTo>
                  <a:pt x="471" y="0"/>
                </a:moveTo>
                <a:lnTo>
                  <a:pt x="1488" y="0"/>
                </a:lnTo>
                <a:lnTo>
                  <a:pt x="1488" y="4320"/>
                </a:lnTo>
                <a:lnTo>
                  <a:pt x="0" y="4320"/>
                </a:lnTo>
                <a:lnTo>
                  <a:pt x="471" y="0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D81373DC-D368-4E4D-8DC8-402274ECE0FA}" type="datetimeFigureOut">
              <a:rPr lang="en-US" smtClean="0">
                <a:solidFill>
                  <a:srgbClr val="000000"/>
                </a:solidFill>
              </a:rPr>
              <a:pPr/>
              <a:t>12/1/2011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800000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931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3E36488-B2AB-4DFA-BFA6-0F5C69F7637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93192" name="Picture 8" descr="new-wsuTLSig4c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7200" y="6248400"/>
            <a:ext cx="1143000" cy="4254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Century Gothic" pitchFamily="34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Century Gothic" pitchFamily="34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Century Gothic" pitchFamily="34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Century Gothic" pitchFamily="34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Century Gothic" pitchFamily="34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Century Gothic" pitchFamily="34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Century Gothic" pitchFamily="34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Century Gothic" pitchFamily="34" charset="0"/>
        </a:defRPr>
      </a:lvl9pPr>
    </p:titleStyle>
    <p:bodyStyle>
      <a:lvl1pPr marL="244475" indent="-244475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SzPct val="125000"/>
        <a:buChar char="•"/>
        <a:defRPr sz="2800" b="1">
          <a:solidFill>
            <a:srgbClr val="800000"/>
          </a:solidFill>
          <a:latin typeface="+mn-lt"/>
          <a:ea typeface="+mn-ea"/>
          <a:cs typeface="+mn-cs"/>
        </a:defRPr>
      </a:lvl1pPr>
      <a:lvl2pPr marL="517525" indent="-271463" algn="l" rtl="0" eaLnBrk="1" fontAlgn="base" hangingPunct="1">
        <a:lnSpc>
          <a:spcPct val="95000"/>
        </a:lnSpc>
        <a:spcBef>
          <a:spcPct val="10000"/>
        </a:spcBef>
        <a:spcAft>
          <a:spcPct val="0"/>
        </a:spcAft>
        <a:buFont typeface="Wingdings" pitchFamily="2" charset="2"/>
        <a:buChar char="§"/>
        <a:defRPr sz="2800" b="1">
          <a:solidFill>
            <a:srgbClr val="800000"/>
          </a:solidFill>
          <a:latin typeface="+mn-lt"/>
        </a:defRPr>
      </a:lvl2pPr>
      <a:lvl3pPr marL="701675" indent="-182563" algn="l" rtl="0" eaLnBrk="1" fontAlgn="base" hangingPunct="1">
        <a:lnSpc>
          <a:spcPct val="95000"/>
        </a:lnSpc>
        <a:spcBef>
          <a:spcPct val="10000"/>
        </a:spcBef>
        <a:spcAft>
          <a:spcPct val="0"/>
        </a:spcAft>
        <a:buChar char="•"/>
        <a:defRPr sz="2400" b="1">
          <a:solidFill>
            <a:srgbClr val="800000"/>
          </a:solidFill>
          <a:latin typeface="+mn-lt"/>
        </a:defRPr>
      </a:lvl3pPr>
      <a:lvl4pPr marL="930275" indent="-227013" algn="l" rtl="0" eaLnBrk="1" fontAlgn="base" hangingPunct="1">
        <a:lnSpc>
          <a:spcPct val="95000"/>
        </a:lnSpc>
        <a:spcBef>
          <a:spcPct val="10000"/>
        </a:spcBef>
        <a:spcAft>
          <a:spcPct val="0"/>
        </a:spcAft>
        <a:buFont typeface="Wingdings" pitchFamily="2" charset="2"/>
        <a:buChar char="§"/>
        <a:defRPr sz="2400" b="1">
          <a:solidFill>
            <a:srgbClr val="800000"/>
          </a:solidFill>
          <a:latin typeface="+mn-lt"/>
        </a:defRPr>
      </a:lvl4pPr>
      <a:lvl5pPr marL="1112838" indent="-180975" algn="l" rtl="0" eaLnBrk="1" fontAlgn="base" hangingPunct="1">
        <a:lnSpc>
          <a:spcPct val="95000"/>
        </a:lnSpc>
        <a:spcBef>
          <a:spcPct val="10000"/>
        </a:spcBef>
        <a:spcAft>
          <a:spcPct val="0"/>
        </a:spcAft>
        <a:buChar char="•"/>
        <a:defRPr sz="2400" b="1">
          <a:solidFill>
            <a:srgbClr val="800000"/>
          </a:solidFill>
          <a:latin typeface="+mn-lt"/>
        </a:defRPr>
      </a:lvl5pPr>
      <a:lvl6pPr marL="1570038" indent="-180975" algn="l" rtl="0" eaLnBrk="1" fontAlgn="base" hangingPunct="1">
        <a:lnSpc>
          <a:spcPct val="95000"/>
        </a:lnSpc>
        <a:spcBef>
          <a:spcPct val="10000"/>
        </a:spcBef>
        <a:spcAft>
          <a:spcPct val="0"/>
        </a:spcAft>
        <a:buChar char="•"/>
        <a:defRPr sz="2400" b="1">
          <a:solidFill>
            <a:srgbClr val="800000"/>
          </a:solidFill>
          <a:latin typeface="+mn-lt"/>
        </a:defRPr>
      </a:lvl6pPr>
      <a:lvl7pPr marL="2027238" indent="-180975" algn="l" rtl="0" eaLnBrk="1" fontAlgn="base" hangingPunct="1">
        <a:lnSpc>
          <a:spcPct val="95000"/>
        </a:lnSpc>
        <a:spcBef>
          <a:spcPct val="10000"/>
        </a:spcBef>
        <a:spcAft>
          <a:spcPct val="0"/>
        </a:spcAft>
        <a:buChar char="•"/>
        <a:defRPr sz="2400" b="1">
          <a:solidFill>
            <a:srgbClr val="800000"/>
          </a:solidFill>
          <a:latin typeface="+mn-lt"/>
        </a:defRPr>
      </a:lvl7pPr>
      <a:lvl8pPr marL="2484438" indent="-180975" algn="l" rtl="0" eaLnBrk="1" fontAlgn="base" hangingPunct="1">
        <a:lnSpc>
          <a:spcPct val="95000"/>
        </a:lnSpc>
        <a:spcBef>
          <a:spcPct val="10000"/>
        </a:spcBef>
        <a:spcAft>
          <a:spcPct val="0"/>
        </a:spcAft>
        <a:buChar char="•"/>
        <a:defRPr sz="2400" b="1">
          <a:solidFill>
            <a:srgbClr val="800000"/>
          </a:solidFill>
          <a:latin typeface="+mn-lt"/>
        </a:defRPr>
      </a:lvl8pPr>
      <a:lvl9pPr marL="2941638" indent="-180975" algn="l" rtl="0" eaLnBrk="1" fontAlgn="base" hangingPunct="1">
        <a:lnSpc>
          <a:spcPct val="95000"/>
        </a:lnSpc>
        <a:spcBef>
          <a:spcPct val="10000"/>
        </a:spcBef>
        <a:spcAft>
          <a:spcPct val="0"/>
        </a:spcAft>
        <a:buChar char="•"/>
        <a:defRPr sz="2400" b="1">
          <a:solidFill>
            <a:srgbClr val="8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96BA8-CB22-4272-B134-8BBB7BD44E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42EBE-E6FE-496D-A84A-FAA606D91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A72ED77-6E79-0849-94C9-5FD8A69AAA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12/1/2011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E88E297-89AC-1744-AA4A-EFC8DECD6A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AAA6D0F4-1EB8-42F3-AAD1-FB0CB2556163}" type="datetimeFigureOut">
              <a:rPr lang="en-US" smtClean="0">
                <a:solidFill>
                  <a:srgbClr val="48231E"/>
                </a:solidFill>
              </a:rPr>
              <a:pPr/>
              <a:t>12/1/2011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D1C15D11-386F-463C-A5F7-6EED44E204BA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905000" y="4648200"/>
            <a:ext cx="6570722" cy="1447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All-Hand Meeting</a:t>
            </a:r>
          </a:p>
          <a:p>
            <a:r>
              <a:rPr lang="en-US" sz="2400" dirty="0" smtClean="0"/>
              <a:t>Dec 2, 2011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3200400"/>
            <a:ext cx="6858000" cy="1219200"/>
          </a:xfrm>
        </p:spPr>
        <p:txBody>
          <a:bodyPr/>
          <a:lstStyle/>
          <a:p>
            <a:r>
              <a:rPr lang="en-US" dirty="0" smtClean="0"/>
              <a:t>Terrestrial Group Progress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09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28600"/>
            <a:ext cx="73818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491128"/>
            <a:ext cx="8229600" cy="680413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N Fixation Addition to </a:t>
            </a:r>
            <a:r>
              <a:rPr lang="en-US" sz="4000" b="1" dirty="0" err="1" smtClean="0"/>
              <a:t>RHESSys</a:t>
            </a:r>
            <a:endParaRPr lang="en-US" sz="40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47955"/>
            <a:ext cx="8229600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Current N cycle structure</a:t>
            </a:r>
          </a:p>
          <a:p>
            <a:pPr lvl="1">
              <a:buNone/>
            </a:pPr>
            <a:r>
              <a:rPr lang="en-US" sz="2200" dirty="0" smtClean="0"/>
              <a:t>PSN: Farquhar model + Soil mineral N available</a:t>
            </a:r>
          </a:p>
          <a:p>
            <a:pPr lvl="2"/>
            <a:r>
              <a:rPr lang="en-US" sz="2000" dirty="0" smtClean="0"/>
              <a:t>Soil mineral N-avail: decomposition + uptake - </a:t>
            </a:r>
            <a:r>
              <a:rPr lang="en-US" sz="2000" dirty="0" err="1" smtClean="0"/>
              <a:t>denitrification</a:t>
            </a:r>
            <a:endParaRPr lang="en-US" sz="2000" dirty="0" smtClean="0"/>
          </a:p>
          <a:p>
            <a:pPr lvl="2"/>
            <a:r>
              <a:rPr lang="en-US" sz="2000" dirty="0" smtClean="0"/>
              <a:t>Potential PSN (</a:t>
            </a:r>
            <a:r>
              <a:rPr lang="en-US" sz="2000" dirty="0" err="1" smtClean="0"/>
              <a:t>farq</a:t>
            </a:r>
            <a:r>
              <a:rPr lang="en-US" sz="2000" dirty="0" smtClean="0"/>
              <a:t>): N demand</a:t>
            </a:r>
          </a:p>
          <a:p>
            <a:pPr lvl="2"/>
            <a:r>
              <a:rPr lang="en-US" sz="2000" dirty="0" smtClean="0"/>
              <a:t>If soil mineral N-avail &lt; N demand, reduce PSN</a:t>
            </a:r>
          </a:p>
          <a:p>
            <a:r>
              <a:rPr lang="en-US" sz="2800" dirty="0" smtClean="0"/>
              <a:t>N fixation addition</a:t>
            </a:r>
          </a:p>
          <a:p>
            <a:pPr lvl="2"/>
            <a:r>
              <a:rPr lang="en-US" sz="2000" dirty="0" smtClean="0"/>
              <a:t>If soil mineral N-avail &lt; N demand, use some PSN to fix N</a:t>
            </a:r>
          </a:p>
          <a:p>
            <a:pPr lvl="2"/>
            <a:r>
              <a:rPr lang="en-US" sz="2000" dirty="0" smtClean="0"/>
              <a:t>At carbon costs, as a function of temperature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recip_map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30200" r="-30200"/>
          <a:stretch>
            <a:fillRect/>
          </a:stretch>
        </p:blipFill>
        <p:spPr>
          <a:xfrm>
            <a:off x="-1375620" y="850515"/>
            <a:ext cx="8229600" cy="4525963"/>
          </a:xfrm>
        </p:spPr>
      </p:pic>
      <p:sp>
        <p:nvSpPr>
          <p:cNvPr id="5" name="Rectangle 4"/>
          <p:cNvSpPr/>
          <p:nvPr/>
        </p:nvSpPr>
        <p:spPr>
          <a:xfrm>
            <a:off x="-60739" y="5399441"/>
            <a:ext cx="576998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800" dirty="0" smtClean="0">
                <a:solidFill>
                  <a:prstClr val="black"/>
                </a:solidFill>
              </a:rPr>
              <a:t>Modified after “Map </a:t>
            </a:r>
            <a:r>
              <a:rPr lang="en-US" sz="800" dirty="0">
                <a:solidFill>
                  <a:prstClr val="black"/>
                </a:solidFill>
              </a:rPr>
              <a:t>of Oregon showing the Willamette and Deschutes </a:t>
            </a:r>
            <a:r>
              <a:rPr lang="en-US" sz="800" dirty="0" smtClean="0">
                <a:solidFill>
                  <a:prstClr val="black"/>
                </a:solidFill>
              </a:rPr>
              <a:t>Basins”</a:t>
            </a:r>
            <a:r>
              <a:rPr lang="en-US" sz="800" dirty="0">
                <a:solidFill>
                  <a:prstClr val="black"/>
                </a:solidFill>
              </a:rPr>
              <a:t> </a:t>
            </a:r>
            <a:r>
              <a:rPr lang="en-US" sz="800" dirty="0" smtClean="0">
                <a:solidFill>
                  <a:prstClr val="black"/>
                </a:solidFill>
              </a:rPr>
              <a:t>(http://pnwho.forestry.oregonstate.edu/site/index.php)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49489" y="1872754"/>
            <a:ext cx="36800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b="1" dirty="0" smtClean="0">
                <a:solidFill>
                  <a:srgbClr val="00B050"/>
                </a:solidFill>
              </a:rPr>
              <a:t>Wet Site: </a:t>
            </a:r>
            <a:r>
              <a:rPr lang="en-US" dirty="0" err="1" smtClean="0">
                <a:solidFill>
                  <a:prstClr val="black"/>
                </a:solidFill>
              </a:rPr>
              <a:t>Mckenzie</a:t>
            </a:r>
            <a:r>
              <a:rPr lang="en-US" dirty="0" smtClean="0">
                <a:solidFill>
                  <a:prstClr val="black"/>
                </a:solidFill>
              </a:rPr>
              <a:t> River Watershed</a:t>
            </a:r>
          </a:p>
          <a:p>
            <a:pPr defTabSz="457200"/>
            <a:r>
              <a:rPr lang="en-US" dirty="0" smtClean="0">
                <a:solidFill>
                  <a:prstClr val="black"/>
                </a:solidFill>
              </a:rPr>
              <a:t>		(Willamette River Basin)</a:t>
            </a:r>
          </a:p>
          <a:p>
            <a:pPr defTabSz="457200"/>
            <a:endParaRPr lang="en-US" dirty="0" smtClean="0">
              <a:solidFill>
                <a:prstClr val="black"/>
              </a:solidFill>
            </a:endParaRPr>
          </a:p>
          <a:p>
            <a:pPr defTabSz="457200"/>
            <a:endParaRPr lang="en-US" dirty="0" smtClean="0">
              <a:solidFill>
                <a:prstClr val="black"/>
              </a:solidFill>
            </a:endParaRPr>
          </a:p>
          <a:p>
            <a:pPr defTabSz="457200"/>
            <a:r>
              <a:rPr lang="en-US" b="1" dirty="0" smtClean="0">
                <a:solidFill>
                  <a:srgbClr val="C00000"/>
                </a:solidFill>
              </a:rPr>
              <a:t>Dry Site:  </a:t>
            </a:r>
            <a:r>
              <a:rPr lang="en-US" dirty="0" smtClean="0">
                <a:solidFill>
                  <a:prstClr val="black"/>
                </a:solidFill>
              </a:rPr>
              <a:t>TBD</a:t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dirty="0" smtClean="0">
                <a:solidFill>
                  <a:prstClr val="black"/>
                </a:solidFill>
              </a:rPr>
              <a:t>		(Deschutes River Basin)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1152" y="4020588"/>
            <a:ext cx="942876" cy="7703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8399" y="4302671"/>
            <a:ext cx="8022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200" b="1" dirty="0" smtClean="0">
                <a:solidFill>
                  <a:prstClr val="white"/>
                </a:solidFill>
              </a:rPr>
              <a:t>McKenzie</a:t>
            </a:r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92469" y="4268374"/>
            <a:ext cx="1051560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600" b="1" dirty="0" smtClean="0">
                <a:solidFill>
                  <a:srgbClr val="C0504D">
                    <a:lumMod val="50000"/>
                  </a:srgbClr>
                </a:solidFill>
              </a:rPr>
              <a:t>Deschutes</a:t>
            </a:r>
            <a:endParaRPr lang="en-US" sz="1600" b="1" dirty="0">
              <a:solidFill>
                <a:srgbClr val="C0504D">
                  <a:lumMod val="50000"/>
                </a:srgb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4519" y="3514651"/>
            <a:ext cx="1143000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en-US" sz="1600" b="1" dirty="0" smtClean="0">
                <a:solidFill>
                  <a:srgbClr val="C0504D">
                    <a:lumMod val="50000"/>
                  </a:srgbClr>
                </a:solidFill>
              </a:rPr>
              <a:t>Willamette</a:t>
            </a:r>
            <a:endParaRPr lang="en-US" sz="1600" b="1" dirty="0">
              <a:solidFill>
                <a:srgbClr val="C0504D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96412" y="759994"/>
            <a:ext cx="3297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800" b="1" dirty="0" smtClean="0">
                <a:solidFill>
                  <a:prstClr val="black"/>
                </a:solidFill>
              </a:rPr>
              <a:t>Proposed Focus Sites</a:t>
            </a:r>
            <a:endParaRPr lang="en-US" sz="28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Proposed Research Questions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	</a:t>
            </a:r>
            <a:r>
              <a:rPr lang="en-US" sz="2200" dirty="0" smtClean="0"/>
              <a:t>The following four questions are in line with our milestone for 2012-2013 and each will lead to a publishable manuscript:</a:t>
            </a:r>
          </a:p>
          <a:p>
            <a:pPr>
              <a:buNone/>
            </a:pPr>
            <a:endParaRPr lang="en-US" sz="1000" dirty="0" smtClean="0"/>
          </a:p>
          <a:p>
            <a:pPr lvl="1">
              <a:buFont typeface="Arial"/>
              <a:buChar char="•"/>
            </a:pPr>
            <a:r>
              <a:rPr lang="en-US" sz="1800" dirty="0" smtClean="0"/>
              <a:t>Q1: How does global warming affect N retention and export at a local/patch scale (no redistribution)?</a:t>
            </a:r>
          </a:p>
          <a:p>
            <a:pPr lvl="1">
              <a:buFont typeface="Arial"/>
              <a:buChar char="•"/>
            </a:pPr>
            <a:r>
              <a:rPr lang="en-US" sz="1800" dirty="0" smtClean="0"/>
              <a:t>Q2: How does watershed redistribution of moisture and N input impact N retention and export under global warming? </a:t>
            </a:r>
          </a:p>
          <a:p>
            <a:pPr lvl="1">
              <a:buFont typeface="Arial"/>
              <a:buChar char="•"/>
            </a:pPr>
            <a:r>
              <a:rPr lang="en-US" sz="1800" dirty="0" smtClean="0"/>
              <a:t>Q3: How does model implementation scale affect N retention and export and the sensitivity of N processes?</a:t>
            </a:r>
          </a:p>
          <a:p>
            <a:pPr lvl="1">
              <a:buFont typeface="Arial"/>
              <a:buChar char="•"/>
            </a:pPr>
            <a:r>
              <a:rPr lang="en-US" sz="1800" dirty="0" smtClean="0"/>
              <a:t>Q4: How do changes in species and disturbances in watersheds affect N retention and export?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NEWS Progress (from John)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Headway in the development of a global, seasonal NEWS-DIN model, and the insights gained from that effort can be put to use in BioEarth.  </a:t>
            </a:r>
          </a:p>
          <a:p>
            <a:r>
              <a:rPr lang="en-US" dirty="0" smtClean="0"/>
              <a:t>We are also starting to dig into the Millennium Assessment scenario runs for the continental US, an effort which is also relevant to BioEarth, though not a BioEarth product.  </a:t>
            </a:r>
          </a:p>
          <a:p>
            <a:r>
              <a:rPr lang="en-US" dirty="0" smtClean="0"/>
              <a:t>Optimistic about prospects for bringing a good student on board for NEWS/BioEarth work in the fall of 2012.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Samples of Student Dissertation Topics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Kirti Rajagopalan, Civil and Environmental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Research Area: Impacts of climate change on irrigated agricultural productivity in the CRB</a:t>
            </a:r>
          </a:p>
          <a:p>
            <a:r>
              <a:rPr lang="en-US" dirty="0" smtClean="0"/>
              <a:t>Progress on her dissertation (and towards BioEarth) through our Dep. of Ecology CRB supply and demand forecast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Developed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Developed the coupled crop hydrology model </a:t>
            </a:r>
            <a:r>
              <a:rPr lang="en-US" b="1" dirty="0" smtClean="0"/>
              <a:t>VIC-</a:t>
            </a:r>
            <a:r>
              <a:rPr lang="en-US" b="1" dirty="0" err="1" smtClean="0"/>
              <a:t>CropSyst</a:t>
            </a:r>
            <a:endParaRPr lang="en-US" b="1" dirty="0" smtClean="0"/>
          </a:p>
          <a:p>
            <a:r>
              <a:rPr lang="en-US" dirty="0" smtClean="0"/>
              <a:t>Developed an </a:t>
            </a:r>
            <a:r>
              <a:rPr lang="en-US" b="1" dirty="0" smtClean="0"/>
              <a:t>integrated framework  </a:t>
            </a:r>
            <a:r>
              <a:rPr lang="en-US" dirty="0" smtClean="0"/>
              <a:t>involving the biophysical components  VIC-</a:t>
            </a:r>
            <a:r>
              <a:rPr lang="en-US" dirty="0" err="1" smtClean="0"/>
              <a:t>CropSyst</a:t>
            </a:r>
            <a:r>
              <a:rPr lang="en-US" dirty="0" smtClean="0"/>
              <a:t>, reservoir modeling and water rights information for curtailment as well as an economics  component Columbia River Basin (some components for the </a:t>
            </a:r>
            <a:r>
              <a:rPr lang="en-US" dirty="0"/>
              <a:t>W</a:t>
            </a:r>
            <a:r>
              <a:rPr lang="en-US" dirty="0" smtClean="0"/>
              <a:t>ashington part of the Columbia River Basin only)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pplication of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r>
              <a:rPr lang="en-US" dirty="0" smtClean="0"/>
              <a:t>To project 2030s water supply and irrigation demand in the Columbia River Basin</a:t>
            </a:r>
            <a:endParaRPr lang="en-US" sz="2000" i="1" dirty="0" smtClean="0"/>
          </a:p>
          <a:p>
            <a:r>
              <a:rPr lang="en-US" dirty="0" smtClean="0"/>
              <a:t>To study the effect of climate change as well as economics on irrigated agriculture (crop water demand, cropping pattern and crop yield) at the watershed scale.</a:t>
            </a:r>
          </a:p>
          <a:p>
            <a:r>
              <a:rPr lang="en-US" dirty="0" smtClean="0"/>
              <a:t>Lessons learned will be used the improve the biophysical model components for </a:t>
            </a:r>
            <a:r>
              <a:rPr lang="en-US" dirty="0" err="1" smtClean="0"/>
              <a:t>BioEarth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Biophysical/Economic Modeling Integration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57400" y="2743200"/>
            <a:ext cx="4114800" cy="3581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172200" y="4494212"/>
            <a:ext cx="381000" cy="1588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209800" y="2819400"/>
            <a:ext cx="3733800" cy="914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 algn="ctr">
              <a:defRPr/>
            </a:pPr>
            <a:r>
              <a:rPr lang="en-US" sz="1600" b="1" dirty="0" smtClean="0">
                <a:solidFill>
                  <a:prstClr val="white"/>
                </a:solidFill>
              </a:rPr>
              <a:t>Biophysical Modeling:</a:t>
            </a:r>
          </a:p>
          <a:p>
            <a:pPr marL="228600" indent="-228600" algn="ctr">
              <a:defRPr/>
            </a:pPr>
            <a:r>
              <a:rPr lang="en-US" sz="1600" b="1" dirty="0" smtClean="0">
                <a:solidFill>
                  <a:prstClr val="white"/>
                </a:solidFill>
              </a:rPr>
              <a:t>VIC-</a:t>
            </a:r>
            <a:r>
              <a:rPr lang="en-US" sz="1600" b="1" dirty="0" err="1" smtClean="0">
                <a:solidFill>
                  <a:prstClr val="white"/>
                </a:solidFill>
              </a:rPr>
              <a:t>CropSyst</a:t>
            </a:r>
            <a:r>
              <a:rPr lang="en-US" sz="1600" b="1" dirty="0" smtClean="0">
                <a:solidFill>
                  <a:prstClr val="white"/>
                </a:solidFill>
              </a:rPr>
              <a:t>, Reservoirs, Curtailment</a:t>
            </a:r>
            <a:endParaRPr lang="en-US" sz="1600" b="1" dirty="0">
              <a:solidFill>
                <a:prstClr val="white"/>
              </a:solidFill>
            </a:endParaRPr>
          </a:p>
        </p:txBody>
      </p:sp>
      <p:sp>
        <p:nvSpPr>
          <p:cNvPr id="7" name="TextBox 41"/>
          <p:cNvSpPr txBox="1">
            <a:spLocks noChangeArrowheads="1"/>
          </p:cNvSpPr>
          <p:nvPr/>
        </p:nvSpPr>
        <p:spPr bwMode="auto">
          <a:xfrm>
            <a:off x="2514599" y="4114800"/>
            <a:ext cx="16764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1400" b="1" dirty="0" smtClean="0">
                <a:solidFill>
                  <a:prstClr val="black"/>
                </a:solidFill>
                <a:latin typeface="Tw Cen MT" pitchFamily="34" charset="0"/>
              </a:rPr>
              <a:t>Crop Yield (as impacted by climate and water availability)</a:t>
            </a:r>
          </a:p>
          <a:p>
            <a:pPr>
              <a:buFont typeface="Arial" charset="0"/>
              <a:buChar char="•"/>
            </a:pPr>
            <a:endParaRPr lang="en-US" sz="1400" b="1" dirty="0" smtClean="0">
              <a:solidFill>
                <a:prstClr val="black"/>
              </a:solidFill>
              <a:latin typeface="Tw Cen MT" pitchFamily="34" charset="0"/>
            </a:endParaRPr>
          </a:p>
        </p:txBody>
      </p:sp>
      <p:sp>
        <p:nvSpPr>
          <p:cNvPr id="8" name="TextBox 76"/>
          <p:cNvSpPr txBox="1">
            <a:spLocks noChangeArrowheads="1"/>
          </p:cNvSpPr>
          <p:nvPr/>
        </p:nvSpPr>
        <p:spPr bwMode="auto">
          <a:xfrm>
            <a:off x="4343400" y="3886200"/>
            <a:ext cx="1371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1400" b="1" dirty="0" smtClean="0">
                <a:solidFill>
                  <a:prstClr val="black"/>
                </a:solidFill>
                <a:latin typeface="Tw Cen MT" pitchFamily="34" charset="0"/>
              </a:rPr>
              <a:t>Adjusted Crop Acreage</a:t>
            </a:r>
          </a:p>
          <a:p>
            <a:pPr>
              <a:buFont typeface="Arial" charset="0"/>
              <a:buChar char="•"/>
            </a:pPr>
            <a:endParaRPr lang="en-US" sz="1400" b="1" dirty="0" smtClean="0">
              <a:solidFill>
                <a:prstClr val="black"/>
              </a:solidFill>
              <a:latin typeface="Tw Cen MT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400" b="1" dirty="0" smtClean="0">
                <a:solidFill>
                  <a:prstClr val="black"/>
                </a:solidFill>
                <a:latin typeface="Tw Cen MT" pitchFamily="34" charset="0"/>
              </a:rPr>
              <a:t>Selective </a:t>
            </a:r>
            <a:r>
              <a:rPr lang="en-US" sz="1400" b="1" dirty="0">
                <a:solidFill>
                  <a:prstClr val="black"/>
                </a:solidFill>
                <a:latin typeface="Tw Cen MT" pitchFamily="34" charset="0"/>
              </a:rPr>
              <a:t>Deficit Irrigation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553200" y="3733800"/>
            <a:ext cx="2362200" cy="15240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Tx/>
              <a:buAutoNum type="arabicPeriod"/>
              <a:defRPr/>
            </a:pPr>
            <a:r>
              <a:rPr lang="en-US" sz="1400" b="1" dirty="0" smtClean="0">
                <a:solidFill>
                  <a:prstClr val="white"/>
                </a:solidFill>
              </a:rPr>
              <a:t>Water Supply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1400" b="1" dirty="0" smtClean="0">
                <a:solidFill>
                  <a:prstClr val="white"/>
                </a:solidFill>
              </a:rPr>
              <a:t>Irrigation Water Demand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1400" b="1" dirty="0" smtClean="0">
                <a:solidFill>
                  <a:prstClr val="white"/>
                </a:solidFill>
              </a:rPr>
              <a:t>Unmet Irrigation Water Demand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1400" b="1" dirty="0" smtClean="0">
                <a:solidFill>
                  <a:prstClr val="white"/>
                </a:solidFill>
              </a:rPr>
              <a:t>Effects on Crop Yield</a:t>
            </a:r>
            <a:endParaRPr lang="en-US" sz="1400" b="1" dirty="0">
              <a:solidFill>
                <a:prstClr val="white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1638302" y="4610101"/>
            <a:ext cx="1600198" cy="1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209800" y="5410200"/>
            <a:ext cx="3809999" cy="762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solidFill>
                  <a:prstClr val="white"/>
                </a:solidFill>
              </a:rPr>
              <a:t>Economic Modeling:</a:t>
            </a:r>
          </a:p>
          <a:p>
            <a:pPr algn="ctr">
              <a:defRPr/>
            </a:pPr>
            <a:r>
              <a:rPr lang="en-US" sz="1600" b="1" dirty="0" smtClean="0">
                <a:solidFill>
                  <a:prstClr val="white"/>
                </a:solidFill>
              </a:rPr>
              <a:t>Agricultural Producer Response</a:t>
            </a:r>
            <a:endParaRPr lang="en-US" sz="1600" b="1" dirty="0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28600" y="4114800"/>
            <a:ext cx="1524000" cy="7620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solidFill>
                  <a:prstClr val="white"/>
                </a:solidFill>
              </a:rPr>
              <a:t>Water Management Scenario</a:t>
            </a:r>
            <a:endParaRPr lang="en-US" sz="1400" b="1" dirty="0">
              <a:solidFill>
                <a:prstClr val="white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752600" y="4495800"/>
            <a:ext cx="304800" cy="1588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228600" y="3352800"/>
            <a:ext cx="1524000" cy="6096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solidFill>
                  <a:prstClr val="white"/>
                </a:solidFill>
              </a:rPr>
              <a:t>Future Climate Scenario</a:t>
            </a:r>
            <a:endParaRPr lang="en-US" sz="1400" b="1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2133600"/>
            <a:ext cx="966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</a:rPr>
              <a:t>Inputs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0" y="2145268"/>
            <a:ext cx="2140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</a:rPr>
              <a:t>Modeling Steps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34200" y="2145268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</a:rPr>
              <a:t>Outputs</a:t>
            </a:r>
            <a:endParaRPr lang="en-US" sz="2400" b="1" dirty="0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590800"/>
            <a:ext cx="9144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752600" y="3657600"/>
            <a:ext cx="304800" cy="1588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 flipV="1">
            <a:off x="4915693" y="4609307"/>
            <a:ext cx="1600202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228600" y="5105400"/>
            <a:ext cx="1524000" cy="6096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solidFill>
                  <a:prstClr val="white"/>
                </a:solidFill>
              </a:rPr>
              <a:t>Economic Scenario</a:t>
            </a:r>
            <a:endParaRPr lang="en-US" sz="1400" b="1" dirty="0">
              <a:solidFill>
                <a:prstClr val="white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752600" y="5410200"/>
            <a:ext cx="304800" cy="1588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Keyvan Malek, Biological Systems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Research Area: VIC-</a:t>
            </a:r>
            <a:r>
              <a:rPr lang="en-US" dirty="0" err="1" smtClean="0"/>
              <a:t>CropSyst</a:t>
            </a:r>
            <a:r>
              <a:rPr lang="en-US" dirty="0" smtClean="0"/>
              <a:t> Case study on Yakima River basin irrigated agriculture</a:t>
            </a:r>
          </a:p>
          <a:p>
            <a:pPr lvl="1"/>
            <a:r>
              <a:rPr lang="en-US" dirty="0" smtClean="0"/>
              <a:t>Climate change impacts</a:t>
            </a:r>
          </a:p>
          <a:p>
            <a:pPr lvl="1"/>
            <a:r>
              <a:rPr lang="en-US" dirty="0" smtClean="0"/>
              <a:t>Impacts of irrigation efficiency on distribution of crop yield across the basin</a:t>
            </a:r>
          </a:p>
          <a:p>
            <a:pPr lvl="1"/>
            <a:r>
              <a:rPr lang="en-US" dirty="0" smtClean="0"/>
              <a:t>Nitrogen efficiency</a:t>
            </a:r>
          </a:p>
          <a:p>
            <a:r>
              <a:rPr lang="en-US" dirty="0" smtClean="0"/>
              <a:t>Progress towards BioEarth development</a:t>
            </a:r>
          </a:p>
          <a:p>
            <a:pPr lvl="1"/>
            <a:r>
              <a:rPr lang="en-US" dirty="0" smtClean="0"/>
              <a:t>Generation of soil file over PNW and western US domains (with Roger Nelson)</a:t>
            </a:r>
          </a:p>
          <a:p>
            <a:pPr lvl="1"/>
            <a:r>
              <a:rPr lang="en-US" dirty="0" smtClean="0"/>
              <a:t>Improvement of VIC-</a:t>
            </a:r>
            <a:r>
              <a:rPr lang="en-US" dirty="0" err="1" smtClean="0"/>
              <a:t>CropSyst</a:t>
            </a:r>
            <a:r>
              <a:rPr lang="en-US" dirty="0" smtClean="0"/>
              <a:t> dynamic coupling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Working Group IB: Terrestrial</a:t>
            </a:r>
            <a:endParaRPr lang="en-US" dirty="0"/>
          </a:p>
        </p:txBody>
      </p:sp>
      <p:graphicFrame>
        <p:nvGraphicFramePr>
          <p:cNvPr id="5" name="Content Placeholder 6"/>
          <p:cNvGraphicFramePr>
            <a:graphicFrameLocks noGrp="1"/>
          </p:cNvGraphicFramePr>
          <p:nvPr>
            <p:ph idx="1"/>
          </p:nvPr>
        </p:nvGraphicFramePr>
        <p:xfrm>
          <a:off x="1981200" y="1295400"/>
          <a:ext cx="3124200" cy="554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Terrestrial </a:t>
                      </a:r>
                      <a:r>
                        <a:rPr lang="en-US" sz="2000" baseline="0" dirty="0" smtClean="0"/>
                        <a:t>Team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*Jennifer Adam, WSU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Sarah Anderson, WSU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Janet Choate,</a:t>
                      </a:r>
                      <a:r>
                        <a:rPr lang="en-US" sz="2000" baseline="0" dirty="0" smtClean="0"/>
                        <a:t> UCSB</a:t>
                      </a:r>
                      <a:endParaRPr lang="en-US" sz="2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Dave Evans, WSU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John Harrison,</a:t>
                      </a:r>
                      <a:r>
                        <a:rPr lang="en-US" sz="2000" baseline="0" dirty="0" smtClean="0"/>
                        <a:t> WSU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Mingliang Liu, WSU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Keyvan</a:t>
                      </a:r>
                      <a:r>
                        <a:rPr lang="en-US" sz="2000" baseline="0" dirty="0" smtClean="0"/>
                        <a:t> Malek, WSU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Justin Poinsatte, WSU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Kirti Rajagopalan, WSU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Julian Reyes,</a:t>
                      </a:r>
                      <a:r>
                        <a:rPr lang="en-US" sz="2000" baseline="0" dirty="0" smtClean="0"/>
                        <a:t> WSU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Claudio </a:t>
                      </a:r>
                      <a:r>
                        <a:rPr lang="en-US" sz="2000" dirty="0" err="1" smtClean="0"/>
                        <a:t>Stöckle</a:t>
                      </a:r>
                      <a:r>
                        <a:rPr lang="en-US" sz="2000" dirty="0" smtClean="0"/>
                        <a:t>, WSU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Christina Tague, UCSB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Jun Zhu</a:t>
                      </a:r>
                      <a:r>
                        <a:rPr lang="en-US" sz="2000" baseline="0" dirty="0" smtClean="0"/>
                        <a:t>, UCSB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Julian Reyes, Civil and Environmental Engineering (NSPIRE)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Research Question: How does atmospheric deposition of nitrogen (ADN) change in response to global change, and how does this deposition affect nutrient cycling and potential C sequestration in the terrestrial biosphere?</a:t>
            </a:r>
          </a:p>
          <a:p>
            <a:pPr lvl="1"/>
            <a:r>
              <a:rPr lang="en-US" dirty="0" smtClean="0"/>
              <a:t>Investigation through empirical and process-based models (i.e. </a:t>
            </a:r>
            <a:r>
              <a:rPr lang="en-US" dirty="0" err="1" smtClean="0"/>
              <a:t>RHESSys</a:t>
            </a:r>
            <a:r>
              <a:rPr lang="en-US" dirty="0" smtClean="0"/>
              <a:t>, nitrogen dilution curve)</a:t>
            </a:r>
          </a:p>
          <a:p>
            <a:pPr lvl="1"/>
            <a:r>
              <a:rPr lang="en-US" dirty="0" smtClean="0"/>
              <a:t>In particular, look at grasslands and forests.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448800" cy="1371600"/>
          </a:xfrm>
        </p:spPr>
        <p:txBody>
          <a:bodyPr/>
          <a:lstStyle/>
          <a:p>
            <a:r>
              <a:rPr lang="en-US" sz="3400" dirty="0" smtClean="0"/>
              <a:t>Justin Poinsatte, Biological Sciences</a:t>
            </a:r>
            <a:br>
              <a:rPr lang="en-US" sz="3400" dirty="0" smtClean="0"/>
            </a:br>
            <a:r>
              <a:rPr lang="en-US" sz="3400" dirty="0" smtClean="0"/>
              <a:t>What are the impacts of atmospheric nitrogen deposition on sensitive, high elevation ecosystems?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438400"/>
            <a:ext cx="3581400" cy="5105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Influences on:</a:t>
            </a:r>
          </a:p>
          <a:p>
            <a:pPr lvl="1"/>
            <a:r>
              <a:rPr lang="en-US" sz="2600" dirty="0" smtClean="0"/>
              <a:t>Biogeochemical cycling</a:t>
            </a:r>
          </a:p>
          <a:p>
            <a:pPr lvl="1"/>
            <a:r>
              <a:rPr lang="en-US" sz="2600" dirty="0" smtClean="0"/>
              <a:t>Vegetation physiology</a:t>
            </a:r>
          </a:p>
          <a:p>
            <a:pPr lvl="1"/>
            <a:r>
              <a:rPr lang="en-US" sz="2600" dirty="0" smtClean="0"/>
              <a:t>Microbial and vegetation communities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2362200"/>
            <a:ext cx="5105400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1295400"/>
            <a:ext cx="4267200" cy="6858000"/>
          </a:xfrm>
        </p:spPr>
        <p:txBody>
          <a:bodyPr/>
          <a:lstStyle/>
          <a:p>
            <a:pPr lvl="1"/>
            <a:r>
              <a:rPr lang="en-US" sz="2600" dirty="0" smtClean="0"/>
              <a:t>Ecosystem Modeling</a:t>
            </a:r>
          </a:p>
          <a:p>
            <a:pPr lvl="2"/>
            <a:r>
              <a:rPr lang="en-US" dirty="0" smtClean="0"/>
              <a:t>Determine response to N deposition </a:t>
            </a:r>
          </a:p>
          <a:p>
            <a:pPr lvl="1"/>
            <a:r>
              <a:rPr lang="en-US" sz="2600" dirty="0" smtClean="0"/>
              <a:t>Field Experiment</a:t>
            </a:r>
          </a:p>
          <a:p>
            <a:pPr lvl="2"/>
            <a:r>
              <a:rPr lang="en-US" dirty="0" smtClean="0"/>
              <a:t>N deposition levels as field treatments</a:t>
            </a:r>
          </a:p>
          <a:p>
            <a:pPr lvl="1"/>
            <a:r>
              <a:rPr lang="en-US" sz="2600" dirty="0" smtClean="0"/>
              <a:t>Analysis</a:t>
            </a:r>
          </a:p>
          <a:p>
            <a:pPr lvl="2"/>
            <a:r>
              <a:rPr lang="en-US" dirty="0" smtClean="0"/>
              <a:t>Parameterize model with field data</a:t>
            </a:r>
          </a:p>
          <a:p>
            <a:pPr lvl="2"/>
            <a:r>
              <a:rPr lang="en-US" dirty="0" smtClean="0"/>
              <a:t>Compare model output to field measurements</a:t>
            </a:r>
          </a:p>
          <a:p>
            <a:endParaRPr lang="en-US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0" y="1371600"/>
          <a:ext cx="5044966" cy="4571999"/>
        </p:xfrm>
        <a:graphic>
          <a:graphicData uri="http://schemas.openxmlformats.org/presentationml/2006/ole">
            <p:oleObj spid="_x0000_s10242" name="Drawing" r:id="rId3" imgW="6753240" imgH="5591160" progId="">
              <p:embed/>
            </p:oleObj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067800" cy="838200"/>
          </a:xfrm>
        </p:spPr>
        <p:txBody>
          <a:bodyPr/>
          <a:lstStyle/>
          <a:p>
            <a:r>
              <a:rPr lang="en-US" dirty="0" smtClean="0"/>
              <a:t>Research Approach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6225" y="152400"/>
            <a:ext cx="8591550" cy="1066801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N Deposition</a:t>
            </a:r>
            <a:r>
              <a:rPr lang="en-US" sz="4000" dirty="0" smtClean="0"/>
              <a:t>			     </a:t>
            </a:r>
            <a:r>
              <a:rPr lang="en-US" sz="2400" dirty="0" smtClean="0"/>
              <a:t>Sarah Anderson, 						    Biological Sciences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 rot="547775">
            <a:off x="5778664" y="1524000"/>
            <a:ext cx="2011680" cy="9875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sym typeface="Symbol"/>
              </a:rPr>
              <a:t></a:t>
            </a:r>
            <a:r>
              <a:rPr lang="en-US" sz="4000" baseline="30000" dirty="0" smtClean="0">
                <a:sym typeface="Symbol"/>
              </a:rPr>
              <a:t>15</a:t>
            </a:r>
            <a:r>
              <a:rPr lang="en-US" sz="4000" dirty="0" smtClean="0">
                <a:sym typeface="Symbol"/>
              </a:rPr>
              <a:t>N</a:t>
            </a:r>
            <a:endParaRPr lang="en-US" sz="4000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 rot="20999050">
            <a:off x="7239811" y="2098218"/>
            <a:ext cx="1828800" cy="1027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61625E"/>
              </a:buClr>
              <a:buFont typeface="Arial" pitchFamily="34" charset="0"/>
              <a:buNone/>
            </a:pPr>
            <a:r>
              <a:rPr lang="en-US" sz="4000" dirty="0" smtClean="0">
                <a:solidFill>
                  <a:srgbClr val="48231E"/>
                </a:solidFill>
                <a:sym typeface="Symbol"/>
              </a:rPr>
              <a:t></a:t>
            </a:r>
            <a:r>
              <a:rPr lang="en-US" sz="4000" baseline="30000" dirty="0" smtClean="0">
                <a:solidFill>
                  <a:srgbClr val="48231E"/>
                </a:solidFill>
                <a:sym typeface="Symbol"/>
              </a:rPr>
              <a:t>18</a:t>
            </a:r>
            <a:r>
              <a:rPr lang="en-US" sz="4000" dirty="0" smtClean="0">
                <a:solidFill>
                  <a:srgbClr val="48231E"/>
                </a:solidFill>
                <a:sym typeface="Symbol"/>
              </a:rPr>
              <a:t>O</a:t>
            </a:r>
            <a:endParaRPr lang="en-US" sz="4000" dirty="0">
              <a:solidFill>
                <a:srgbClr val="48231E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 rot="600855">
            <a:off x="6392820" y="2934384"/>
            <a:ext cx="138684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61625E"/>
              </a:buClr>
              <a:buFont typeface="Arial" pitchFamily="34" charset="0"/>
              <a:buNone/>
            </a:pPr>
            <a:r>
              <a:rPr lang="el-GR" sz="4000" dirty="0" smtClean="0">
                <a:solidFill>
                  <a:srgbClr val="48231E"/>
                </a:solidFill>
                <a:sym typeface="Symbol"/>
              </a:rPr>
              <a:t>Δ</a:t>
            </a:r>
            <a:r>
              <a:rPr lang="en-US" sz="4000" baseline="30000" dirty="0" smtClean="0">
                <a:solidFill>
                  <a:srgbClr val="48231E"/>
                </a:solidFill>
                <a:sym typeface="Symbol"/>
              </a:rPr>
              <a:t>17</a:t>
            </a:r>
            <a:r>
              <a:rPr lang="en-US" sz="4000" dirty="0" smtClean="0">
                <a:solidFill>
                  <a:srgbClr val="48231E"/>
                </a:solidFill>
                <a:sym typeface="Symbol"/>
              </a:rPr>
              <a:t>O</a:t>
            </a:r>
            <a:endParaRPr lang="en-US" sz="4000" dirty="0">
              <a:solidFill>
                <a:srgbClr val="48231E"/>
              </a:solidFill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274320" y="1219200"/>
            <a:ext cx="6049560" cy="5638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61625E"/>
              </a:buClr>
              <a:buFont typeface="Arial" pitchFamily="34" charset="0"/>
              <a:buNone/>
            </a:pPr>
            <a:r>
              <a:rPr lang="en-US" sz="2800" dirty="0" smtClean="0">
                <a:solidFill>
                  <a:srgbClr val="48231E"/>
                </a:solidFill>
              </a:rPr>
              <a:t>Research Questions</a:t>
            </a:r>
            <a:endParaRPr lang="en-US" sz="1200" dirty="0" smtClean="0">
              <a:solidFill>
                <a:srgbClr val="48231E"/>
              </a:solidFill>
            </a:endParaRPr>
          </a:p>
          <a:p>
            <a:pPr>
              <a:buClr>
                <a:srgbClr val="61625E"/>
              </a:buClr>
            </a:pPr>
            <a:r>
              <a:rPr lang="en-US" sz="2400" dirty="0" smtClean="0">
                <a:solidFill>
                  <a:srgbClr val="48231E"/>
                </a:solidFill>
              </a:rPr>
              <a:t>What are the sources contributing N deposition?</a:t>
            </a:r>
          </a:p>
          <a:p>
            <a:pPr>
              <a:buClr>
                <a:srgbClr val="61625E"/>
              </a:buClr>
            </a:pPr>
            <a:endParaRPr lang="en-US" sz="800" dirty="0" smtClean="0">
              <a:solidFill>
                <a:srgbClr val="48231E"/>
              </a:solidFill>
            </a:endParaRPr>
          </a:p>
          <a:p>
            <a:pPr>
              <a:buClr>
                <a:srgbClr val="61625E"/>
              </a:buClr>
            </a:pPr>
            <a:r>
              <a:rPr lang="en-US" sz="2400" dirty="0" smtClean="0">
                <a:solidFill>
                  <a:srgbClr val="48231E"/>
                </a:solidFill>
              </a:rPr>
              <a:t>What are the patterns of N transport?</a:t>
            </a:r>
          </a:p>
          <a:p>
            <a:pPr>
              <a:buClr>
                <a:srgbClr val="61625E"/>
              </a:buClr>
            </a:pPr>
            <a:endParaRPr lang="en-US" sz="800" dirty="0" smtClean="0">
              <a:solidFill>
                <a:srgbClr val="48231E"/>
              </a:solidFill>
            </a:endParaRPr>
          </a:p>
          <a:p>
            <a:pPr>
              <a:buClr>
                <a:srgbClr val="61625E"/>
              </a:buClr>
            </a:pPr>
            <a:r>
              <a:rPr lang="en-US" sz="2400" dirty="0" smtClean="0">
                <a:solidFill>
                  <a:srgbClr val="48231E"/>
                </a:solidFill>
              </a:rPr>
              <a:t>What effect does this have to sensitive ecosystems in the Pacific Northwest?</a:t>
            </a:r>
          </a:p>
          <a:p>
            <a:pPr>
              <a:buClr>
                <a:srgbClr val="61625E"/>
              </a:buClr>
            </a:pPr>
            <a:endParaRPr lang="en-US" sz="1600" dirty="0">
              <a:solidFill>
                <a:srgbClr val="48231E"/>
              </a:solidFill>
            </a:endParaRPr>
          </a:p>
          <a:p>
            <a:pPr marL="0" indent="0" algn="ctr">
              <a:buClr>
                <a:srgbClr val="61625E"/>
              </a:buClr>
              <a:buFont typeface="Arial" pitchFamily="34" charset="0"/>
              <a:buNone/>
            </a:pPr>
            <a:r>
              <a:rPr lang="en-US" sz="2800" dirty="0" smtClean="0">
                <a:solidFill>
                  <a:srgbClr val="48231E"/>
                </a:solidFill>
              </a:rPr>
              <a:t>Goal</a:t>
            </a:r>
            <a:r>
              <a:rPr lang="en-US" sz="2400" dirty="0" smtClean="0">
                <a:solidFill>
                  <a:srgbClr val="48231E"/>
                </a:solidFill>
              </a:rPr>
              <a:t>: Answer these questions by combining stable isotope techniques &amp; regional modeling</a:t>
            </a:r>
          </a:p>
          <a:p>
            <a:pPr marL="0" indent="0" algn="ctr">
              <a:buClr>
                <a:srgbClr val="61625E"/>
              </a:buClr>
              <a:buFont typeface="Arial" pitchFamily="34" charset="0"/>
              <a:buNone/>
            </a:pPr>
            <a:endParaRPr lang="en-US" sz="1600" dirty="0" smtClean="0">
              <a:solidFill>
                <a:srgbClr val="48231E"/>
              </a:solidFill>
            </a:endParaRPr>
          </a:p>
          <a:p>
            <a:pPr marL="0" indent="0">
              <a:buClr>
                <a:srgbClr val="61625E"/>
              </a:buClr>
              <a:buFont typeface="Arial" pitchFamily="34" charset="0"/>
              <a:buNone/>
            </a:pPr>
            <a:r>
              <a:rPr lang="en-US" sz="2800" dirty="0" smtClean="0">
                <a:solidFill>
                  <a:srgbClr val="48231E"/>
                </a:solidFill>
              </a:rPr>
              <a:t>Current Projects Analyzing</a:t>
            </a:r>
            <a:r>
              <a:rPr lang="en-US" sz="2400" dirty="0" smtClean="0">
                <a:solidFill>
                  <a:srgbClr val="48231E"/>
                </a:solidFill>
              </a:rPr>
              <a:t> </a:t>
            </a:r>
          </a:p>
          <a:p>
            <a:pPr marL="0" indent="0">
              <a:buClr>
                <a:srgbClr val="61625E"/>
              </a:buClr>
              <a:buFont typeface="Arial" pitchFamily="34" charset="0"/>
              <a:buNone/>
            </a:pPr>
            <a:r>
              <a:rPr lang="en-US" sz="2400" dirty="0">
                <a:solidFill>
                  <a:srgbClr val="48231E"/>
                </a:solidFill>
              </a:rPr>
              <a:t>	</a:t>
            </a:r>
            <a:r>
              <a:rPr lang="en-US" sz="2400" dirty="0" smtClean="0">
                <a:solidFill>
                  <a:srgbClr val="48231E"/>
                </a:solidFill>
              </a:rPr>
              <a:t>NADP Samples &amp; Snowpack</a:t>
            </a:r>
          </a:p>
        </p:txBody>
      </p:sp>
      <p:pic>
        <p:nvPicPr>
          <p:cNvPr id="15" name="Picture 14" descr="Screen Clippi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701" t="9589" r="8202" b="15521"/>
          <a:stretch/>
        </p:blipFill>
        <p:spPr>
          <a:xfrm flipH="1">
            <a:off x="5105401" y="3733800"/>
            <a:ext cx="3886199" cy="2543117"/>
          </a:xfrm>
          <a:prstGeom prst="corner">
            <a:avLst>
              <a:gd name="adj1" fmla="val 38750"/>
              <a:gd name="adj2" fmla="val 102271"/>
            </a:avLst>
          </a:prstGeom>
        </p:spPr>
      </p:pic>
    </p:spTree>
    <p:extLst>
      <p:ext uri="{BB962C8B-B14F-4D97-AF65-F5344CB8AC3E}">
        <p14:creationId xmlns="" xmlns:p14="http://schemas.microsoft.com/office/powerpoint/2010/main" val="241582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r="9375"/>
          <a:stretch>
            <a:fillRect/>
          </a:stretch>
        </p:blipFill>
        <p:spPr bwMode="auto">
          <a:xfrm>
            <a:off x="228600" y="2133600"/>
            <a:ext cx="4038600" cy="3276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83460"/>
            <a:ext cx="8512175" cy="1328738"/>
          </a:xfrm>
          <a:ln/>
        </p:spPr>
        <p:txBody>
          <a:bodyPr lIns="0" tIns="0" rIns="0" bIns="0">
            <a:normAutofit/>
          </a:bodyPr>
          <a:lstStyle/>
          <a:p>
            <a:pPr algn="ctr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dirty="0" smtClean="0"/>
              <a:t>Models in BioEarth-Land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1676400"/>
            <a:ext cx="4876800" cy="8382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VIC: large-scale physical hydrology</a:t>
            </a:r>
            <a:endParaRPr lang="en-US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5060" y="1447800"/>
            <a:ext cx="200643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4572000"/>
            <a:ext cx="1562100" cy="1604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3807822"/>
            <a:ext cx="2674040" cy="2635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t Placeholder 7"/>
          <p:cNvSpPr txBox="1">
            <a:spLocks/>
          </p:cNvSpPr>
          <p:nvPr/>
        </p:nvSpPr>
        <p:spPr>
          <a:xfrm>
            <a:off x="4267200" y="3352800"/>
            <a:ext cx="48768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CropSyst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point-scale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cropping systems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Content Placeholder 7"/>
          <p:cNvSpPr txBox="1">
            <a:spLocks/>
          </p:cNvSpPr>
          <p:nvPr/>
        </p:nvSpPr>
        <p:spPr>
          <a:xfrm>
            <a:off x="4267200" y="6400800"/>
            <a:ext cx="48768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RHESSys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watershed-scale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ecohydrology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Content Placeholder 7"/>
          <p:cNvSpPr txBox="1">
            <a:spLocks/>
          </p:cNvSpPr>
          <p:nvPr/>
        </p:nvSpPr>
        <p:spPr>
          <a:xfrm>
            <a:off x="3581400" y="2514600"/>
            <a:ext cx="48768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Streamflow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routing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Content Placeholder 7"/>
          <p:cNvSpPr txBox="1">
            <a:spLocks/>
          </p:cNvSpPr>
          <p:nvPr/>
        </p:nvSpPr>
        <p:spPr>
          <a:xfrm>
            <a:off x="0" y="6019800"/>
            <a:ext cx="30480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ColSim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Reservoirs and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Water Management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83" r="-1739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satMod val="125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r="79304" b="49738"/>
          <a:stretch>
            <a:fillRect/>
          </a:stretch>
        </p:blipFill>
        <p:spPr bwMode="auto">
          <a:xfrm>
            <a:off x="6934200" y="1295400"/>
            <a:ext cx="1614487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997089"/>
            <a:ext cx="39624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VIC grids converted from latitude/longitude boxes to watershed boundaries (see right)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RHESSys</a:t>
            </a:r>
            <a:r>
              <a:rPr lang="en-US" dirty="0" smtClean="0"/>
              <a:t> will run at a finer resolution (for each “patch”) within each VIC grid, handling all hydrology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RHESSys</a:t>
            </a:r>
            <a:r>
              <a:rPr lang="en-US" dirty="0" smtClean="0"/>
              <a:t> patches resolution will be finer within riparian areas and coarser in upland areas; these scales are one of our research questions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Patches will be sub-divided statistically to increase computational efficiency (i.e., the patches can be bigger)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RHESSys</a:t>
            </a:r>
            <a:r>
              <a:rPr lang="en-US" dirty="0" smtClean="0"/>
              <a:t> will route flow within the VIC grid; a separate routing algorithm will be used to route flow contributed from the VIC grids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667000" y="0"/>
            <a:ext cx="6248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Progress Towards VIC/</a:t>
            </a:r>
            <a:r>
              <a:rPr lang="en-US" dirty="0" err="1" smtClean="0"/>
              <a:t>RHESSys</a:t>
            </a:r>
            <a:r>
              <a:rPr lang="en-US" dirty="0" smtClean="0"/>
              <a:t> Integration</a:t>
            </a:r>
            <a:endParaRPr lang="en-US" dirty="0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095375"/>
            <a:ext cx="4457700" cy="576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2200" dirty="0" smtClean="0"/>
              <a:t>     1) 3-arc (about 90 meters) resolution DEM data over the Pacific North West; delineation of watershed boundaries with different size/levels;</a:t>
            </a:r>
          </a:p>
          <a:p>
            <a:pPr>
              <a:buNone/>
            </a:pPr>
            <a:r>
              <a:rPr lang="en-US" sz="2200" dirty="0"/>
              <a:t> </a:t>
            </a:r>
            <a:r>
              <a:rPr lang="en-US" sz="2200" dirty="0" smtClean="0"/>
              <a:t>    2) 1-km resolution aggregated CDL 2010 (Cropland Data Layer) data sets, each grid has fractional area of different crop types and natural vegetations;</a:t>
            </a:r>
          </a:p>
          <a:p>
            <a:pPr>
              <a:buNone/>
            </a:pPr>
            <a:r>
              <a:rPr lang="en-US" sz="2200" dirty="0" smtClean="0"/>
              <a:t>     3) Generated </a:t>
            </a:r>
            <a:r>
              <a:rPr lang="en-US" sz="2200" dirty="0" err="1" smtClean="0"/>
              <a:t>metdata</a:t>
            </a:r>
            <a:r>
              <a:rPr lang="en-US" sz="2200" dirty="0" smtClean="0"/>
              <a:t> for running </a:t>
            </a:r>
            <a:r>
              <a:rPr lang="en-US" sz="2200" dirty="0" err="1" smtClean="0"/>
              <a:t>RHESSys</a:t>
            </a:r>
            <a:r>
              <a:rPr lang="en-US" sz="2200" dirty="0" smtClean="0"/>
              <a:t> from VIC input met data; </a:t>
            </a:r>
          </a:p>
          <a:p>
            <a:pPr>
              <a:buNone/>
            </a:pPr>
            <a:r>
              <a:rPr lang="en-US" sz="2200" dirty="0"/>
              <a:t> </a:t>
            </a:r>
            <a:r>
              <a:rPr lang="en-US" sz="2200" dirty="0" smtClean="0"/>
              <a:t>    4) Improved VIC by introducing an option that outputting whole region’s daily results as one single arc/info </a:t>
            </a:r>
            <a:r>
              <a:rPr lang="en-US" sz="2200" dirty="0" err="1" smtClean="0"/>
              <a:t>ascii</a:t>
            </a:r>
            <a:r>
              <a:rPr lang="en-US" sz="2200" dirty="0" smtClean="0"/>
              <a:t> format grid file which increased the overall computational efficiency by about 70%;</a:t>
            </a:r>
          </a:p>
          <a:p>
            <a:pPr>
              <a:buNone/>
            </a:pPr>
            <a:r>
              <a:rPr lang="en-US" sz="2200" dirty="0"/>
              <a:t> </a:t>
            </a:r>
            <a:r>
              <a:rPr lang="en-US" sz="2200" dirty="0" smtClean="0"/>
              <a:t>    5) Added a sub-routine in </a:t>
            </a:r>
            <a:r>
              <a:rPr lang="en-US" sz="2200" dirty="0" err="1" smtClean="0"/>
              <a:t>RHESSys</a:t>
            </a:r>
            <a:r>
              <a:rPr lang="en-US" sz="2200" dirty="0" smtClean="0"/>
              <a:t> to read </a:t>
            </a:r>
            <a:r>
              <a:rPr lang="en-US" sz="2200" dirty="0" err="1" smtClean="0"/>
              <a:t>netcdf</a:t>
            </a:r>
            <a:r>
              <a:rPr lang="en-US" sz="2200" dirty="0" smtClean="0"/>
              <a:t> format </a:t>
            </a:r>
            <a:r>
              <a:rPr lang="en-US" sz="2200" dirty="0" err="1" smtClean="0"/>
              <a:t>metdata</a:t>
            </a:r>
            <a:r>
              <a:rPr lang="en-US" sz="2200" dirty="0" smtClean="0"/>
              <a:t>;</a:t>
            </a:r>
          </a:p>
          <a:p>
            <a:pPr>
              <a:buNone/>
            </a:pPr>
            <a:r>
              <a:rPr lang="en-US" sz="2200" dirty="0"/>
              <a:t> </a:t>
            </a:r>
            <a:r>
              <a:rPr lang="en-US" sz="2200" dirty="0" smtClean="0"/>
              <a:t>    6) Made a simulation with VIC for the period of 1915-2006 over the PNW.</a:t>
            </a:r>
          </a:p>
          <a:p>
            <a:pPr>
              <a:buNone/>
            </a:pPr>
            <a:endParaRPr lang="en-US" sz="2200" dirty="0" smtClean="0"/>
          </a:p>
          <a:p>
            <a:endParaRPr lang="en-US" sz="2200" dirty="0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600" y="152400"/>
            <a:ext cx="83058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Progress in Dataset Development and Offline Simulations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interWheat_percent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30140" y="1066800"/>
            <a:ext cx="3497580" cy="4526280"/>
          </a:xfrm>
        </p:spPr>
      </p:pic>
      <p:pic>
        <p:nvPicPr>
          <p:cNvPr id="5" name="Picture 4" descr="corn_percent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280" y="1066800"/>
            <a:ext cx="3497580" cy="45262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000" y="5715000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Fractional vegetation cover with 1-km resolution aggregated from CDL data sets (Left: Corn; Right: Winter Wheat) </a:t>
            </a:r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500" dirty="0" smtClean="0"/>
              <a:t>Offline VIC simulations: the </a:t>
            </a:r>
            <a:r>
              <a:rPr lang="en-US" sz="2500" dirty="0"/>
              <a:t>anomalies of evapotranspiration, runoff, and precipitation during 1915-2006 over the Pacific North West (PNW)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Ttrend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838200"/>
            <a:ext cx="2830484" cy="3657600"/>
          </a:xfrm>
          <a:prstGeom prst="rect">
            <a:avLst/>
          </a:prstGeom>
        </p:spPr>
      </p:pic>
      <p:pic>
        <p:nvPicPr>
          <p:cNvPr id="5" name="Picture 4" descr="Runofftrend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25866" y="838200"/>
            <a:ext cx="2827151" cy="3657600"/>
          </a:xfrm>
          <a:prstGeom prst="rect">
            <a:avLst/>
          </a:prstGeom>
        </p:spPr>
      </p:pic>
      <p:pic>
        <p:nvPicPr>
          <p:cNvPr id="6" name="Picture 5" descr="Prectrend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19800" y="838200"/>
            <a:ext cx="2827151" cy="3657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1000" y="48768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Linear trend of </a:t>
            </a:r>
            <a:r>
              <a:rPr lang="en-US" dirty="0" smtClean="0">
                <a:solidFill>
                  <a:prstClr val="black"/>
                </a:solidFill>
              </a:rPr>
              <a:t>estimated annual ET and runoff with VIC model </a:t>
            </a:r>
            <a:r>
              <a:rPr lang="en-US" dirty="0">
                <a:solidFill>
                  <a:prstClr val="black"/>
                </a:solidFill>
              </a:rPr>
              <a:t>and </a:t>
            </a:r>
            <a:r>
              <a:rPr lang="en-US" dirty="0" smtClean="0">
                <a:solidFill>
                  <a:prstClr val="black"/>
                </a:solidFill>
              </a:rPr>
              <a:t>the precipitation </a:t>
            </a:r>
            <a:r>
              <a:rPr lang="en-US" dirty="0">
                <a:solidFill>
                  <a:prstClr val="black"/>
                </a:solidFill>
              </a:rPr>
              <a:t>during 1915-2006 (unit: percentage)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990600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ET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6600" y="990600"/>
            <a:ext cx="814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Runoff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2200" y="990600"/>
            <a:ext cx="1377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Precipitation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Autofit/>
          </a:bodyPr>
          <a:lstStyle/>
          <a:p>
            <a:r>
              <a:rPr lang="en-US" sz="2500" dirty="0" smtClean="0"/>
              <a:t>Offline VIC simulations</a:t>
            </a:r>
            <a:endParaRPr lang="en-US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od">
  <a:themeElements>
    <a:clrScheme name="Mod">
      <a:dk1>
        <a:sysClr val="windowText" lastClr="000000"/>
      </a:dk1>
      <a:lt1>
        <a:sysClr val="window" lastClr="FFFFFF"/>
      </a:lt1>
      <a:dk2>
        <a:srgbClr val="065218"/>
      </a:dk2>
      <a:lt2>
        <a:srgbClr val="EDF3AE"/>
      </a:lt2>
      <a:accent1>
        <a:srgbClr val="8FCB17"/>
      </a:accent1>
      <a:accent2>
        <a:srgbClr val="769F11"/>
      </a:accent2>
      <a:accent3>
        <a:srgbClr val="D4E336"/>
      </a:accent3>
      <a:accent4>
        <a:srgbClr val="0C8228"/>
      </a:accent4>
      <a:accent5>
        <a:srgbClr val="C0EDA8"/>
      </a:accent5>
      <a:accent6>
        <a:srgbClr val="3B4F18"/>
      </a:accent6>
      <a:hlink>
        <a:srgbClr val="0A6A21"/>
      </a:hlink>
      <a:folHlink>
        <a:srgbClr val="406EA5"/>
      </a:folHlink>
    </a:clrScheme>
    <a:fontScheme name="Mod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od">
      <a:fillStyleLst>
        <a:solidFill>
          <a:schemeClr val="phClr"/>
        </a:solidFill>
        <a:solidFill>
          <a:schemeClr val="phClr">
            <a:tint val="80000"/>
          </a:schemeClr>
        </a:solidFill>
        <a:solidFill>
          <a:schemeClr val="phClr">
            <a:shade val="30000"/>
            <a:satMod val="150000"/>
          </a:schemeClr>
        </a:solidFill>
      </a:fillStyleLst>
      <a:lnStyleLst>
        <a:ln w="9525" cap="flat" cmpd="sng" algn="ctr">
          <a:solidFill>
            <a:schemeClr val="phClr">
              <a:tint val="90000"/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tint val="90000"/>
            </a:schemeClr>
          </a:solidFill>
          <a:prstDash val="solid"/>
        </a:ln>
        <a:ln w="76200" cap="flat" cmpd="dbl" algn="ctr">
          <a:solidFill>
            <a:schemeClr val="phClr">
              <a:tint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dist="25400" dir="5400000" sx="101000" sy="101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50800" dir="5400000" sx="101000" sy="101000" rotWithShape="0">
              <a:srgbClr val="000000">
                <a:alpha val="50000"/>
              </a:srgbClr>
            </a:outerShdw>
            <a:reflection blurRad="12700" stA="30000" endPos="30000" dist="508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 prstMaterial="softmetal">
            <a:bevelT w="63500" h="25400" prst="coolSlant"/>
          </a:sp3d>
        </a:effectStyle>
      </a:effectStyleLst>
      <a:bgFillStyleLst>
        <a:solidFill>
          <a:schemeClr val="phClr">
            <a:satMod val="125000"/>
          </a:schemeClr>
        </a:solidFill>
        <a:solidFill>
          <a:schemeClr val="phClr">
            <a:shade val="30000"/>
            <a:satMod val="150000"/>
          </a:schemeClr>
        </a:solidFill>
        <a:gradFill>
          <a:gsLst>
            <a:gs pos="0">
              <a:schemeClr val="phClr">
                <a:tint val="100000"/>
                <a:shade val="80000"/>
                <a:satMod val="135000"/>
              </a:schemeClr>
            </a:gs>
            <a:gs pos="55000">
              <a:schemeClr val="phClr">
                <a:tint val="70000"/>
                <a:shade val="100000"/>
                <a:satMod val="150000"/>
              </a:schemeClr>
            </a:gs>
            <a:gs pos="100000">
              <a:schemeClr val="phClr">
                <a:tint val="70000"/>
                <a:shade val="100000"/>
                <a:satMod val="15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">
  <a:themeElements>
    <a:clrScheme name="WSU_Ecosystem Ecology 14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CC0033"/>
      </a:accent1>
      <a:accent2>
        <a:srgbClr val="000099"/>
      </a:accent2>
      <a:accent3>
        <a:srgbClr val="FFFFFF"/>
      </a:accent3>
      <a:accent4>
        <a:srgbClr val="000000"/>
      </a:accent4>
      <a:accent5>
        <a:srgbClr val="E2AAAD"/>
      </a:accent5>
      <a:accent6>
        <a:srgbClr val="00008A"/>
      </a:accent6>
      <a:hlink>
        <a:srgbClr val="009999"/>
      </a:hlink>
      <a:folHlink>
        <a:srgbClr val="33CC33"/>
      </a:folHlink>
    </a:clrScheme>
    <a:fontScheme name="WSU_Ecosystem Ecology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SU_Ecosystem Ecolog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SU_Ecosystem Ecolog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SU_Ecosystem Ecolog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SU_Ecosystem Ecolog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SU_Ecosystem Ecolog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SU_Ecosystem Ecolog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SU_Ecosystem Ecolog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SU_Ecosystem Ecolog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SU_Ecosystem Ecolog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SU_Ecosystem Ecolog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SU_Ecosystem Ecolog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SU_Ecosystem Ecolog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SU_Ecosystem Ecology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SU_Ecosystem Ecology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</Template>
  <TotalTime>677</TotalTime>
  <Words>1006</Words>
  <Application>Microsoft Office PowerPoint</Application>
  <PresentationFormat>On-screen Show (4:3)</PresentationFormat>
  <Paragraphs>154</Paragraphs>
  <Slides>23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Mod</vt:lpstr>
      <vt:lpstr>Theme1</vt:lpstr>
      <vt:lpstr>Office Theme</vt:lpstr>
      <vt:lpstr>3_Office Theme</vt:lpstr>
      <vt:lpstr>Soho</vt:lpstr>
      <vt:lpstr>Drawing</vt:lpstr>
      <vt:lpstr>Terrestrial Group Progress</vt:lpstr>
      <vt:lpstr>Working Group IB: Terrestrial</vt:lpstr>
      <vt:lpstr>Models in BioEarth-Land</vt:lpstr>
      <vt:lpstr>Slide 4</vt:lpstr>
      <vt:lpstr>Progress Towards VIC/RHESSys Integration</vt:lpstr>
      <vt:lpstr>Progress in Dataset Development and Offline Simulations </vt:lpstr>
      <vt:lpstr>Slide 7</vt:lpstr>
      <vt:lpstr>Offline VIC simulations: the anomalies of evapotranspiration, runoff, and precipitation during 1915-2006 over the Pacific North West (PNW)</vt:lpstr>
      <vt:lpstr>Offline VIC simulations</vt:lpstr>
      <vt:lpstr>N Fixation Addition to RHESSys</vt:lpstr>
      <vt:lpstr>Slide 11</vt:lpstr>
      <vt:lpstr>Proposed Research Questions</vt:lpstr>
      <vt:lpstr>NEWS Progress (from John)</vt:lpstr>
      <vt:lpstr>Samples of Student Dissertation Topics</vt:lpstr>
      <vt:lpstr>Kirti Rajagopalan, Civil and Environmental Engineering</vt:lpstr>
      <vt:lpstr>Tools Developed</vt:lpstr>
      <vt:lpstr>Application of tools</vt:lpstr>
      <vt:lpstr>Biophysical/Economic Modeling Integration</vt:lpstr>
      <vt:lpstr>Keyvan Malek, Biological Systems Engineering</vt:lpstr>
      <vt:lpstr>Julian Reyes, Civil and Environmental Engineering (NSPIRE)</vt:lpstr>
      <vt:lpstr>Justin Poinsatte, Biological Sciences What are the impacts of atmospheric nitrogen deposition on sensitive, high elevation ecosystems?</vt:lpstr>
      <vt:lpstr>Research Approach</vt:lpstr>
      <vt:lpstr>N Deposition        Sarah Anderson,           Biological Sciences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jadam</dc:creator>
  <cp:lastModifiedBy>jadam</cp:lastModifiedBy>
  <cp:revision>126</cp:revision>
  <dcterms:created xsi:type="dcterms:W3CDTF">2011-01-30T20:38:30Z</dcterms:created>
  <dcterms:modified xsi:type="dcterms:W3CDTF">2011-12-02T06:42:34Z</dcterms:modified>
</cp:coreProperties>
</file>