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56" r:id="rId2"/>
    <p:sldId id="259" r:id="rId3"/>
    <p:sldId id="257" r:id="rId4"/>
    <p:sldId id="267" r:id="rId5"/>
    <p:sldId id="268" r:id="rId6"/>
    <p:sldId id="269" r:id="rId7"/>
    <p:sldId id="271" r:id="rId8"/>
    <p:sldId id="270" r:id="rId9"/>
    <p:sldId id="272" r:id="rId10"/>
    <p:sldId id="273" r:id="rId11"/>
    <p:sldId id="274" r:id="rId12"/>
    <p:sldId id="261" r:id="rId13"/>
    <p:sldId id="275" r:id="rId14"/>
    <p:sldId id="276" r:id="rId15"/>
    <p:sldId id="262" r:id="rId16"/>
    <p:sldId id="277" r:id="rId17"/>
    <p:sldId id="286" r:id="rId18"/>
    <p:sldId id="287" r:id="rId19"/>
    <p:sldId id="278" r:id="rId20"/>
    <p:sldId id="279" r:id="rId21"/>
    <p:sldId id="280" r:id="rId22"/>
    <p:sldId id="281" r:id="rId23"/>
    <p:sldId id="263" r:id="rId24"/>
    <p:sldId id="285" r:id="rId25"/>
    <p:sldId id="265" r:id="rId26"/>
    <p:sldId id="284" r:id="rId27"/>
    <p:sldId id="266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8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7B14B-4829-4CDA-A218-DB80BA27D832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C1F62-AFA6-4978-ADC8-3A1D7CDA0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CF008-7C89-4551-B249-EC73C6EE8A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F3EDA-5B07-4C03-B985-4CAC73A1FF8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F3EDA-5B07-4C03-B985-4CAC73A1FF8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the Crop parameters which Claudio</a:t>
            </a:r>
            <a:r>
              <a:rPr lang="en-US" baseline="0" dirty="0" smtClean="0"/>
              <a:t> has developed and are crop specific.  For VIC-crop framework, there will be one such file for each every crop </a:t>
            </a:r>
            <a:r>
              <a:rPr lang="en-US" baseline="0" dirty="0" err="1" smtClean="0"/>
              <a:t>simualted</a:t>
            </a:r>
            <a:r>
              <a:rPr lang="en-US" baseline="0" dirty="0" smtClean="0"/>
              <a:t>. Claudio has color coded them based on their priority.</a:t>
            </a:r>
          </a:p>
          <a:p>
            <a:r>
              <a:rPr lang="en-US" baseline="0" dirty="0" smtClean="0"/>
              <a:t>This was an old slide and I do not know how much of this has actually gone into the model we are </a:t>
            </a:r>
            <a:r>
              <a:rPr lang="en-US" baseline="0" dirty="0" err="1" smtClean="0"/>
              <a:t>currenly</a:t>
            </a:r>
            <a:r>
              <a:rPr lang="en-US" baseline="0" dirty="0" smtClean="0"/>
              <a:t> working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AFDCE-7449-4076-8DE8-49966DAA8F9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63E8FFE-22B8-4312-BC27-C06837B7326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314412-931E-4522-BC8B-2EB615FF78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E8FFE-22B8-4312-BC27-C06837B7326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314412-931E-4522-BC8B-2EB615FF7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E8FFE-22B8-4312-BC27-C06837B7326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314412-931E-4522-BC8B-2EB615FF7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E8FFE-22B8-4312-BC27-C06837B7326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314412-931E-4522-BC8B-2EB615FF7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63E8FFE-22B8-4312-BC27-C06837B7326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314412-931E-4522-BC8B-2EB615FF78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E8FFE-22B8-4312-BC27-C06837B7326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314412-931E-4522-BC8B-2EB615FF78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E8FFE-22B8-4312-BC27-C06837B7326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314412-931E-4522-BC8B-2EB615FF7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E8FFE-22B8-4312-BC27-C06837B7326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314412-931E-4522-BC8B-2EB615FF78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3E8FFE-22B8-4312-BC27-C06837B7326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314412-931E-4522-BC8B-2EB615FF7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63E8FFE-22B8-4312-BC27-C06837B7326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314412-931E-4522-BC8B-2EB615FF78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63E8FFE-22B8-4312-BC27-C06837B7326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314412-931E-4522-BC8B-2EB615FF78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63E8FFE-22B8-4312-BC27-C06837B7326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9314412-931E-4522-BC8B-2EB615FF78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Descriptions of a few land surface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19400"/>
            <a:ext cx="7550834" cy="17526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VIC</a:t>
            </a:r>
            <a:r>
              <a:rPr lang="en-US" dirty="0" smtClean="0"/>
              <a:t>: large-scale land surface hydrology</a:t>
            </a:r>
          </a:p>
          <a:p>
            <a:r>
              <a:rPr lang="en-US" u="sng" dirty="0" err="1" smtClean="0"/>
              <a:t>ColSim</a:t>
            </a:r>
            <a:r>
              <a:rPr lang="en-US" dirty="0" smtClean="0"/>
              <a:t>: reservoir operations</a:t>
            </a:r>
          </a:p>
          <a:p>
            <a:r>
              <a:rPr lang="en-US" u="sng" dirty="0" err="1" smtClean="0"/>
              <a:t>CropSyst</a:t>
            </a:r>
            <a:r>
              <a:rPr lang="en-US" dirty="0" smtClean="0"/>
              <a:t>: cropping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Examples of Anticipated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“time before space” architecture: we will need to restructure to “space before time” for integration with atmospheric processes.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Sub-grid distributions of elevation and vegetation: vegetation classes are automatically uniformly distributed among each elevation class. For integration with </a:t>
            </a:r>
            <a:r>
              <a:rPr lang="en-US" dirty="0" err="1" smtClean="0"/>
              <a:t>ecohydrology</a:t>
            </a:r>
            <a:r>
              <a:rPr lang="en-US" dirty="0" smtClean="0"/>
              <a:t>, will need to define the sub-grid relationship between vegetation and elevation.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Intended as land surface model for Global Climate Models (GCMs)</a:t>
            </a:r>
          </a:p>
          <a:p>
            <a:r>
              <a:rPr lang="en-US" dirty="0" smtClean="0"/>
              <a:t>Most common use: projecting changes in water availability under climate change or land use change</a:t>
            </a:r>
          </a:p>
          <a:p>
            <a:r>
              <a:rPr lang="en-US" dirty="0" smtClean="0"/>
              <a:t>Attribution of observed changes in </a:t>
            </a:r>
            <a:r>
              <a:rPr lang="en-US" dirty="0" err="1" smtClean="0"/>
              <a:t>streamflow</a:t>
            </a:r>
            <a:r>
              <a:rPr lang="en-US" dirty="0" smtClean="0"/>
              <a:t>, snowpack, and other hydrologic states/fluxes</a:t>
            </a:r>
          </a:p>
          <a:p>
            <a:r>
              <a:rPr lang="en-US" dirty="0" smtClean="0"/>
              <a:t>Data assimilation, etc…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ColSim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Reservoir Operations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5410200" y="3352800"/>
            <a:ext cx="35814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w Cen MT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4619" t="13538" r="30458" b="7027"/>
          <a:stretch>
            <a:fillRect/>
          </a:stretch>
        </p:blipFill>
        <p:spPr bwMode="auto">
          <a:xfrm>
            <a:off x="2971800" y="2209800"/>
            <a:ext cx="15509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24018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w Cen MT" pitchFamily="34" charset="0"/>
              </a:rPr>
              <a:t>Physical System</a:t>
            </a:r>
          </a:p>
          <a:p>
            <a:r>
              <a:rPr lang="en-US" sz="2800">
                <a:latin typeface="Tw Cen MT" pitchFamily="34" charset="0"/>
              </a:rPr>
              <a:t>of Dams</a:t>
            </a:r>
          </a:p>
          <a:p>
            <a:r>
              <a:rPr lang="en-US" sz="2800">
                <a:latin typeface="Tw Cen MT" pitchFamily="34" charset="0"/>
              </a:rPr>
              <a:t>and Reservoirs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4648200" y="1752600"/>
            <a:ext cx="4419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Tw Cen MT" pitchFamily="34" charset="0"/>
              </a:rPr>
              <a:t>Reservoir Operating Policies</a:t>
            </a: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228600" y="1981200"/>
            <a:ext cx="4648200" cy="2667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w Cen MT" pitchFamily="34" charset="0"/>
            </a:endParaRP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304800" y="4800600"/>
            <a:ext cx="4724400" cy="182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w Cen MT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562600" y="3505200"/>
            <a:ext cx="33353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w Cen MT" pitchFamily="34" charset="0"/>
              </a:rPr>
              <a:t>Reservoir Storage</a:t>
            </a:r>
          </a:p>
          <a:p>
            <a:r>
              <a:rPr lang="en-US" sz="2400">
                <a:latin typeface="Tw Cen MT" pitchFamily="34" charset="0"/>
              </a:rPr>
              <a:t>Regulated Streamflow</a:t>
            </a:r>
          </a:p>
          <a:p>
            <a:r>
              <a:rPr lang="en-US" sz="2400">
                <a:latin typeface="Tw Cen MT" pitchFamily="34" charset="0"/>
              </a:rPr>
              <a:t>Flood Control</a:t>
            </a:r>
          </a:p>
          <a:p>
            <a:r>
              <a:rPr lang="en-US" sz="2400">
                <a:latin typeface="Tw Cen MT" pitchFamily="34" charset="0"/>
              </a:rPr>
              <a:t>Energy Production</a:t>
            </a:r>
          </a:p>
          <a:p>
            <a:r>
              <a:rPr lang="en-US" sz="2400">
                <a:latin typeface="Tw Cen MT" pitchFamily="34" charset="0"/>
              </a:rPr>
              <a:t>Irrigation Consumption</a:t>
            </a:r>
          </a:p>
          <a:p>
            <a:r>
              <a:rPr lang="en-US" sz="2400">
                <a:latin typeface="Tw Cen MT" pitchFamily="34" charset="0"/>
              </a:rPr>
              <a:t>Streamflow Augmentation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47800" y="5638800"/>
          <a:ext cx="2286000" cy="719138"/>
        </p:xfrm>
        <a:graphic>
          <a:graphicData uri="http://schemas.openxmlformats.org/presentationml/2006/ole">
            <p:oleObj spid="_x0000_s7170" name="Worksheet" r:id="rId5" imgW="6672960" imgH="1969560" progId="Excel.Sheet.8">
              <p:embed/>
            </p:oleObj>
          </a:graphicData>
        </a:graphic>
      </p:graphicFrame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685800" y="5105400"/>
            <a:ext cx="412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w Cen MT" pitchFamily="34" charset="0"/>
              </a:rPr>
              <a:t>VIC Streamflow Time Series</a:t>
            </a:r>
          </a:p>
        </p:txBody>
      </p:sp>
      <p:sp>
        <p:nvSpPr>
          <p:cNvPr id="1035" name="Line 12"/>
          <p:cNvSpPr>
            <a:spLocks noChangeShapeType="1"/>
          </p:cNvSpPr>
          <p:nvPr/>
        </p:nvSpPr>
        <p:spPr bwMode="auto">
          <a:xfrm flipH="1">
            <a:off x="6858000" y="2743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13"/>
          <p:cNvSpPr>
            <a:spLocks noChangeShapeType="1"/>
          </p:cNvSpPr>
          <p:nvPr/>
        </p:nvSpPr>
        <p:spPr bwMode="auto">
          <a:xfrm>
            <a:off x="4953000" y="3276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4"/>
          <p:cNvSpPr>
            <a:spLocks noChangeShapeType="1"/>
          </p:cNvSpPr>
          <p:nvPr/>
        </p:nvSpPr>
        <p:spPr bwMode="auto">
          <a:xfrm flipV="1">
            <a:off x="4800600" y="5105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Reservoir Model (</a:t>
            </a:r>
            <a:r>
              <a:rPr lang="en-US" dirty="0" err="1" smtClean="0"/>
              <a:t>ColSim</a:t>
            </a:r>
            <a:r>
              <a:rPr lang="en-US" dirty="0" smtClean="0"/>
              <a:t>)</a:t>
            </a:r>
          </a:p>
        </p:txBody>
      </p:sp>
      <p:sp>
        <p:nvSpPr>
          <p:cNvPr id="1039" name="TextBox 19"/>
          <p:cNvSpPr txBox="1">
            <a:spLocks noChangeArrowheads="1"/>
          </p:cNvSpPr>
          <p:nvPr/>
        </p:nvSpPr>
        <p:spPr bwMode="auto">
          <a:xfrm>
            <a:off x="5867400" y="62484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Slide courtesy of Alan Hamlet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Other Details</a:t>
            </a:r>
          </a:p>
        </p:txBody>
      </p:sp>
      <p:pic>
        <p:nvPicPr>
          <p:cNvPr id="87044" name="Content Placeholder 3" descr="Dams_in_Colsim.emf"/>
          <p:cNvPicPr>
            <a:picLocks noChangeAspect="1"/>
          </p:cNvPicPr>
          <p:nvPr/>
        </p:nvPicPr>
        <p:blipFill>
          <a:blip r:embed="rId3" cstate="print"/>
          <a:srcRect l="11176" t="3316" r="44899" b="5013"/>
          <a:stretch>
            <a:fillRect/>
          </a:stretch>
        </p:blipFill>
        <p:spPr bwMode="auto">
          <a:xfrm>
            <a:off x="4625136" y="1371601"/>
            <a:ext cx="4179139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47483"/>
            <a:ext cx="4191000" cy="49533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Architecture: currently runs in a system dynamic model framework (Stella) (will need to be recoded to C for direct integration with VIC)</a:t>
            </a:r>
          </a:p>
          <a:p>
            <a:r>
              <a:rPr lang="en-US" dirty="0" smtClean="0"/>
              <a:t>Monthly time-step</a:t>
            </a:r>
          </a:p>
          <a:p>
            <a:r>
              <a:rPr lang="en-US" dirty="0" smtClean="0"/>
              <a:t>Largest reservoirs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CropSyst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Cropping Systems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CropSyst</a:t>
            </a:r>
            <a:r>
              <a:rPr lang="en-US" dirty="0" smtClean="0"/>
              <a:t>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Developed by Claudio Stockle at WSU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Multi-year, multi-crop, daily time-step crop simulation model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Operates at the point scale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Available for Windows, Unix, Linux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Accessible via Internet: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manuals, programs, documentation</a:t>
            </a:r>
          </a:p>
          <a:p>
            <a:pPr lvl="1">
              <a:lnSpc>
                <a:spcPct val="90000"/>
              </a:lnSpc>
            </a:pPr>
            <a:r>
              <a:rPr lang="en-US" sz="2800" dirty="0" err="1" smtClean="0"/>
              <a:t>listserver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related programs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LIM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4528" y="2743200"/>
            <a:ext cx="1342072" cy="134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791200" y="3717925"/>
            <a:ext cx="1279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ClimGen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8669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528935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b="1" dirty="0" smtClean="0"/>
              <a:t>Soil</a:t>
            </a:r>
            <a:endParaRPr lang="en-US" sz="2400" b="1" baseline="30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76400" y="7620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b="1" dirty="0" smtClean="0"/>
              <a:t>Weather</a:t>
            </a:r>
            <a:endParaRPr lang="en-US" sz="2400" b="1" baseline="30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52800" y="464403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b="1" dirty="0" smtClean="0"/>
              <a:t>Cropping systems</a:t>
            </a:r>
            <a:endParaRPr lang="en-US" sz="2400" b="1" baseline="300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953000" y="205293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b="1" dirty="0" smtClean="0"/>
              <a:t>Management</a:t>
            </a:r>
            <a:endParaRPr lang="en-US" sz="2400" b="1" baseline="30000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876302" y="1257301"/>
            <a:ext cx="838199" cy="304798"/>
          </a:xfrm>
          <a:prstGeom prst="straightConnector1">
            <a:avLst/>
          </a:prstGeom>
          <a:ln w="38100">
            <a:solidFill>
              <a:srgbClr val="119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0"/>
          </p:cNvCxnSpPr>
          <p:nvPr/>
        </p:nvCxnSpPr>
        <p:spPr>
          <a:xfrm rot="5400000">
            <a:off x="2171700" y="1524000"/>
            <a:ext cx="647700" cy="38100"/>
          </a:xfrm>
          <a:prstGeom prst="straightConnector1">
            <a:avLst/>
          </a:prstGeom>
          <a:ln w="38100">
            <a:solidFill>
              <a:srgbClr val="119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 rot="5400000">
            <a:off x="3657600" y="1219200"/>
            <a:ext cx="609600" cy="762000"/>
          </a:xfrm>
          <a:prstGeom prst="straightConnector1">
            <a:avLst/>
          </a:prstGeom>
          <a:ln w="38100">
            <a:solidFill>
              <a:srgbClr val="119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4191000" y="2283768"/>
            <a:ext cx="762000" cy="2232"/>
          </a:xfrm>
          <a:prstGeom prst="straightConnector1">
            <a:avLst/>
          </a:prstGeom>
          <a:ln w="38100">
            <a:solidFill>
              <a:srgbClr val="119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419600" y="3200400"/>
            <a:ext cx="1143000" cy="1588"/>
          </a:xfrm>
          <a:prstGeom prst="straightConnector1">
            <a:avLst/>
          </a:prstGeom>
          <a:ln w="76200">
            <a:solidFill>
              <a:srgbClr val="1308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1143000" y="4419600"/>
            <a:ext cx="533400" cy="304800"/>
          </a:xfrm>
          <a:prstGeom prst="straightConnector1">
            <a:avLst/>
          </a:prstGeom>
          <a:ln w="38100">
            <a:solidFill>
              <a:srgbClr val="119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914400" y="4495800"/>
            <a:ext cx="1066800" cy="914400"/>
          </a:xfrm>
          <a:prstGeom prst="straightConnector1">
            <a:avLst/>
          </a:prstGeom>
          <a:ln w="38100">
            <a:solidFill>
              <a:srgbClr val="119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4648200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Biomass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7972" y="5405735"/>
            <a:ext cx="98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Yield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7867" y="55626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D</a:t>
            </a:r>
            <a:r>
              <a:rPr lang="en-US" sz="2400" b="1" dirty="0" smtClean="0"/>
              <a:t>SOC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2200" y="5867400"/>
            <a:ext cx="1800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GHG emissions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2171700" y="5067300"/>
            <a:ext cx="1447800" cy="152400"/>
          </a:xfrm>
          <a:prstGeom prst="straightConnector1">
            <a:avLst/>
          </a:prstGeom>
          <a:ln w="38100">
            <a:solidFill>
              <a:srgbClr val="119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0"/>
          </p:cNvCxnSpPr>
          <p:nvPr/>
        </p:nvCxnSpPr>
        <p:spPr>
          <a:xfrm rot="5400000">
            <a:off x="1522117" y="4722517"/>
            <a:ext cx="1143000" cy="537166"/>
          </a:xfrm>
          <a:prstGeom prst="straightConnector1">
            <a:avLst/>
          </a:prstGeom>
          <a:ln w="38100">
            <a:solidFill>
              <a:srgbClr val="119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29000" y="5638800"/>
            <a:ext cx="315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Water, N, C balance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3315494" y="4763294"/>
            <a:ext cx="1143000" cy="455612"/>
          </a:xfrm>
          <a:prstGeom prst="straightConnector1">
            <a:avLst/>
          </a:prstGeom>
          <a:ln w="38100">
            <a:solidFill>
              <a:srgbClr val="119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86400" y="228600"/>
            <a:ext cx="3505200" cy="1569660"/>
          </a:xfrm>
          <a:prstGeom prst="rect">
            <a:avLst/>
          </a:prstGeom>
          <a:solidFill>
            <a:srgbClr val="7EF030">
              <a:alpha val="55000"/>
            </a:srgb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Simulation-based Estimation and Projection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5562600" y="4572000"/>
            <a:ext cx="2198038" cy="646331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Arc GIS – CropSyst</a:t>
            </a:r>
          </a:p>
          <a:p>
            <a:pPr algn="ctr"/>
            <a:r>
              <a:rPr lang="en-US" dirty="0" smtClean="0"/>
              <a:t>Cooperator</a:t>
            </a:r>
            <a:endParaRPr lang="en-US" dirty="0"/>
          </a:p>
        </p:txBody>
      </p:sp>
      <p:pic>
        <p:nvPicPr>
          <p:cNvPr id="30724" name="Picture 4" descr="Small Map of Ita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8952" y="4876800"/>
            <a:ext cx="1320248" cy="1404195"/>
          </a:xfrm>
          <a:prstGeom prst="rect">
            <a:avLst/>
          </a:prstGeom>
          <a:noFill/>
        </p:spPr>
      </p:pic>
      <p:cxnSp>
        <p:nvCxnSpPr>
          <p:cNvPr id="31" name="Straight Arrow Connector 30"/>
          <p:cNvCxnSpPr/>
          <p:nvPr/>
        </p:nvCxnSpPr>
        <p:spPr>
          <a:xfrm>
            <a:off x="4419600" y="3962400"/>
            <a:ext cx="1066800" cy="609600"/>
          </a:xfrm>
          <a:prstGeom prst="straightConnector1">
            <a:avLst/>
          </a:prstGeom>
          <a:ln w="76200">
            <a:solidFill>
              <a:srgbClr val="1308A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1752600" y="2895600"/>
          <a:ext cx="3600450" cy="3802580"/>
        </p:xfrm>
        <a:graphic>
          <a:graphicData uri="http://schemas.openxmlformats.org/presentationml/2006/ole">
            <p:oleObj spid="_x0000_s33794" name="SmartDraw" r:id="rId4" imgW="4836583" imgH="6646333" progId="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505449" y="2590800"/>
          <a:ext cx="2969511" cy="3048000"/>
        </p:xfrm>
        <a:graphic>
          <a:graphicData uri="http://schemas.openxmlformats.org/presentationml/2006/ole">
            <p:oleObj spid="_x0000_s33795" name="SmartDraw" r:id="rId5" imgW="3674533" imgH="4434417" progId="">
              <p:embed/>
            </p:oleObj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286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3390900" y="1714500"/>
            <a:ext cx="2743200" cy="2209800"/>
          </a:xfrm>
          <a:prstGeom prst="straightConnector1">
            <a:avLst/>
          </a:prstGeom>
          <a:ln w="38100">
            <a:solidFill>
              <a:srgbClr val="119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4495800" y="4495800"/>
            <a:ext cx="990600" cy="1588"/>
          </a:xfrm>
          <a:prstGeom prst="straightConnector1">
            <a:avLst/>
          </a:prstGeom>
          <a:ln w="38100">
            <a:solidFill>
              <a:srgbClr val="119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762000" y="3124200"/>
            <a:ext cx="2057400" cy="1143000"/>
          </a:xfrm>
          <a:prstGeom prst="straightConnector1">
            <a:avLst/>
          </a:prstGeom>
          <a:ln w="38100">
            <a:solidFill>
              <a:srgbClr val="119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5791200"/>
            <a:ext cx="2438400" cy="46166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LCA Software 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886200" y="1524000"/>
            <a:ext cx="381000" cy="152400"/>
          </a:xfrm>
          <a:prstGeom prst="straightConnector1">
            <a:avLst/>
          </a:prstGeom>
          <a:ln w="38100">
            <a:solidFill>
              <a:srgbClr val="119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733800" y="1066800"/>
            <a:ext cx="609600" cy="457200"/>
          </a:xfrm>
          <a:prstGeom prst="straightConnector1">
            <a:avLst/>
          </a:prstGeom>
          <a:ln w="38100">
            <a:solidFill>
              <a:srgbClr val="119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191000" y="1752600"/>
            <a:ext cx="685800" cy="304800"/>
          </a:xfrm>
          <a:prstGeom prst="straightConnector1">
            <a:avLst/>
          </a:prstGeom>
          <a:ln w="38100">
            <a:solidFill>
              <a:srgbClr val="119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62400" y="6858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Biomass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267200" y="1219200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Yield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53000" y="16002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>
                <a:latin typeface="+mj-lt"/>
              </a:rPr>
              <a:t>SOC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400800" y="16880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GHG emissions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572000" y="1905000"/>
            <a:ext cx="1828800" cy="685800"/>
          </a:xfrm>
          <a:prstGeom prst="straightConnector1">
            <a:avLst/>
          </a:prstGeom>
          <a:ln w="38100">
            <a:solidFill>
              <a:srgbClr val="119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7800" y="228600"/>
            <a:ext cx="3505200" cy="1077218"/>
          </a:xfrm>
          <a:prstGeom prst="rect">
            <a:avLst/>
          </a:prstGeom>
          <a:solidFill>
            <a:srgbClr val="7EF030">
              <a:alpha val="55000"/>
            </a:srgb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CropSyst- Farm LCA Interaction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and Output Fluxes of </a:t>
            </a:r>
            <a:r>
              <a:rPr lang="en-US" dirty="0" err="1" smtClean="0"/>
              <a:t>CropSyst</a:t>
            </a:r>
            <a:endParaRPr 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354763" y="3883025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46925" y="3582988"/>
            <a:ext cx="14081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it-IT" sz="2400" b="1"/>
              <a:t>Runoff</a:t>
            </a:r>
            <a:endParaRPr lang="en-GB" sz="2400" b="1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867275" y="5559425"/>
            <a:ext cx="3790950" cy="687388"/>
            <a:chOff x="3168" y="3360"/>
            <a:chExt cx="2388" cy="433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3168" y="3360"/>
              <a:ext cx="256" cy="336"/>
            </a:xfrm>
            <a:prstGeom prst="upArrow">
              <a:avLst>
                <a:gd name="adj1" fmla="val 50000"/>
                <a:gd name="adj2" fmla="val 3281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511" y="3505"/>
              <a:ext cx="204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it-IT" sz="2400" b="1"/>
                <a:t>Water rise</a:t>
              </a:r>
              <a:endParaRPr lang="en-GB" sz="2400" b="1"/>
            </a:p>
          </p:txBody>
        </p: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895475" y="5483225"/>
            <a:ext cx="2590800" cy="841375"/>
            <a:chOff x="1296" y="3312"/>
            <a:chExt cx="1632" cy="530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688" y="3360"/>
              <a:ext cx="240" cy="33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296" y="3312"/>
              <a:ext cx="1488" cy="5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"/>
                </a:spcBef>
              </a:pPr>
              <a:r>
                <a:rPr lang="it-IT" sz="2400" b="1"/>
                <a:t>Percolation</a:t>
              </a:r>
            </a:p>
            <a:p>
              <a:pPr defTabSz="762000" eaLnBrk="0" hangingPunct="0">
                <a:spcBef>
                  <a:spcPct val="5000"/>
                </a:spcBef>
              </a:pPr>
              <a:r>
                <a:rPr lang="it-IT" sz="2400" b="1"/>
                <a:t>Leaching</a:t>
              </a:r>
              <a:endParaRPr lang="en-GB" sz="2400" b="1"/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2692400" y="2054225"/>
            <a:ext cx="1870075" cy="533400"/>
            <a:chOff x="1798" y="1152"/>
            <a:chExt cx="1178" cy="336"/>
          </a:xfrm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2736" y="1152"/>
              <a:ext cx="240" cy="33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798" y="1152"/>
              <a:ext cx="94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"/>
                </a:spcBef>
              </a:pPr>
              <a:r>
                <a:rPr lang="it-IT" sz="2400" b="1"/>
                <a:t>Rainfall</a:t>
              </a: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943475" y="1876425"/>
            <a:ext cx="3597275" cy="1236663"/>
            <a:chOff x="3216" y="1040"/>
            <a:chExt cx="2266" cy="779"/>
          </a:xfrm>
        </p:grpSpPr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3216" y="1152"/>
              <a:ext cx="240" cy="336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466" y="1040"/>
              <a:ext cx="2016" cy="77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defTabSz="762000" eaLnBrk="0" hangingPunct="0">
                <a:spcBef>
                  <a:spcPct val="5000"/>
                </a:spcBef>
              </a:pPr>
              <a:r>
                <a:rPr lang="it-IT" sz="2400" b="1"/>
                <a:t>Evapotranspiration</a:t>
              </a:r>
            </a:p>
            <a:p>
              <a:pPr algn="r" defTabSz="762000" eaLnBrk="0" hangingPunct="0">
                <a:spcBef>
                  <a:spcPct val="5000"/>
                </a:spcBef>
              </a:pPr>
              <a:r>
                <a:rPr lang="it-IT" sz="2400" b="1"/>
                <a:t>Volatilization</a:t>
              </a:r>
            </a:p>
            <a:p>
              <a:pPr algn="r" defTabSz="762000" eaLnBrk="0" hangingPunct="0">
                <a:spcBef>
                  <a:spcPct val="5000"/>
                </a:spcBef>
              </a:pPr>
              <a:r>
                <a:rPr lang="it-IT" sz="2400" b="1"/>
                <a:t>GHG emissions</a:t>
              </a:r>
              <a:endParaRPr lang="en-GB" sz="2400" b="1"/>
            </a:p>
          </p:txBody>
        </p:sp>
      </p:grp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343275" y="3883025"/>
            <a:ext cx="2743200" cy="1524000"/>
          </a:xfrm>
          <a:prstGeom prst="cube">
            <a:avLst>
              <a:gd name="adj" fmla="val 25000"/>
            </a:avLst>
          </a:prstGeom>
          <a:solidFill>
            <a:srgbClr val="9966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3343275" y="2740025"/>
            <a:ext cx="2743200" cy="1524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833813" y="3367088"/>
            <a:ext cx="1554162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"/>
              </a:spcBef>
            </a:pPr>
            <a:r>
              <a:rPr lang="it-IT" sz="3200" b="1">
                <a:solidFill>
                  <a:schemeClr val="bg1"/>
                </a:solidFill>
              </a:rPr>
              <a:t>CROP</a:t>
            </a:r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944938" y="4518025"/>
            <a:ext cx="1401762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"/>
              </a:spcBef>
            </a:pPr>
            <a:r>
              <a:rPr lang="it-IT" sz="3200" b="1">
                <a:solidFill>
                  <a:schemeClr val="bg1"/>
                </a:solidFill>
              </a:rPr>
              <a:t>SOIL</a:t>
            </a:r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61925" y="3322638"/>
            <a:ext cx="3168650" cy="1625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"/>
              </a:spcBef>
            </a:pPr>
            <a:r>
              <a:rPr lang="it-IT" sz="2400" b="1"/>
              <a:t>irrigation</a:t>
            </a:r>
          </a:p>
          <a:p>
            <a:pPr defTabSz="762000" eaLnBrk="0" hangingPunct="0">
              <a:spcBef>
                <a:spcPct val="5000"/>
              </a:spcBef>
            </a:pPr>
            <a:r>
              <a:rPr lang="it-IT" sz="2400" b="1"/>
              <a:t>tillage </a:t>
            </a:r>
          </a:p>
          <a:p>
            <a:pPr defTabSz="762000" eaLnBrk="0" hangingPunct="0">
              <a:spcBef>
                <a:spcPct val="5000"/>
              </a:spcBef>
            </a:pPr>
            <a:r>
              <a:rPr lang="it-IT" sz="2400" b="1"/>
              <a:t>fertilization</a:t>
            </a:r>
          </a:p>
          <a:p>
            <a:pPr defTabSz="762000" eaLnBrk="0" hangingPunct="0">
              <a:spcBef>
                <a:spcPct val="5000"/>
              </a:spcBef>
            </a:pPr>
            <a:r>
              <a:rPr lang="it-IT" sz="2400" b="1"/>
              <a:t>residue</a:t>
            </a:r>
            <a:endParaRPr lang="en-GB" sz="2400" b="1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146925" y="4060825"/>
            <a:ext cx="1692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it-IT" sz="2400" b="1"/>
              <a:t>Soil loss</a:t>
            </a:r>
            <a:endParaRPr lang="en-GB" sz="2400" b="1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96850" y="2733675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Management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6340475" y="4591050"/>
            <a:ext cx="884238" cy="457200"/>
          </a:xfrm>
          <a:prstGeom prst="leftRightArrow">
            <a:avLst>
              <a:gd name="adj1" fmla="val 50000"/>
              <a:gd name="adj2" fmla="val 38681"/>
            </a:avLst>
          </a:prstGeom>
          <a:solidFill>
            <a:srgbClr val="91B6B5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412038" y="4591050"/>
            <a:ext cx="8572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it-IT" sz="2400" b="1"/>
              <a:t>SOC</a:t>
            </a:r>
            <a:endParaRPr lang="en-GB" sz="2400" b="1"/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268538" y="382905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Variable Infiltration Capacity (VIC) Model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Large-scale land surface hydrology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CropSyst</a:t>
            </a:r>
            <a:r>
              <a:rPr lang="en-US" dirty="0" smtClean="0"/>
              <a:t> includes simulation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Crop development and growth (unstressed or stressed)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cs typeface="Times New Roman" pitchFamily="18" charset="0"/>
              </a:rPr>
              <a:t>Simulation of growth under increased atmospheric CO</a:t>
            </a:r>
            <a:r>
              <a:rPr lang="en-US" sz="3200" baseline="-25000" dirty="0" smtClean="0">
                <a:cs typeface="Times New Roman" pitchFamily="18" charset="0"/>
              </a:rPr>
              <a:t>2</a:t>
            </a:r>
            <a:r>
              <a:rPr lang="en-US" sz="3200" dirty="0" smtClean="0">
                <a:cs typeface="Times New Roman" pitchFamily="18" charset="0"/>
              </a:rPr>
              <a:t> concentration</a:t>
            </a:r>
            <a:r>
              <a:rPr lang="en-US" sz="32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Water and nitrogen balance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Salinity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Residue fate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Soil erosion by water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Carbon sequestration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cs typeface="Times New Roman" pitchFamily="18" charset="0"/>
              </a:rPr>
              <a:t>Greenhouse gas emissions (CO</a:t>
            </a:r>
            <a:r>
              <a:rPr lang="en-US" sz="3200" baseline="-25000" dirty="0" smtClean="0">
                <a:cs typeface="Times New Roman" pitchFamily="18" charset="0"/>
              </a:rPr>
              <a:t>2</a:t>
            </a:r>
            <a:r>
              <a:rPr lang="en-US" sz="3200" dirty="0" smtClean="0">
                <a:cs typeface="Times New Roman" pitchFamily="18" charset="0"/>
              </a:rPr>
              <a:t> and N</a:t>
            </a:r>
            <a:r>
              <a:rPr lang="en-US" sz="3200" baseline="-25000" dirty="0" smtClean="0">
                <a:cs typeface="Times New Roman" pitchFamily="18" charset="0"/>
              </a:rPr>
              <a:t>2</a:t>
            </a:r>
            <a:r>
              <a:rPr lang="en-US" sz="3200" dirty="0" smtClean="0">
                <a:cs typeface="Times New Roman" pitchFamily="18" charset="0"/>
              </a:rPr>
              <a:t>O)</a:t>
            </a:r>
            <a:r>
              <a:rPr lang="en-US" sz="32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processes in </a:t>
            </a:r>
            <a:r>
              <a:rPr lang="en-US" dirty="0" err="1" smtClean="0"/>
              <a:t>CropSyst</a:t>
            </a:r>
            <a:endParaRPr 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27088" y="1600200"/>
            <a:ext cx="7681912" cy="5029200"/>
          </a:xfrm>
          <a:prstGeom prst="cube">
            <a:avLst>
              <a:gd name="adj" fmla="val 12500"/>
            </a:avLst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endParaRPr lang="en-US" b="1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066800" y="2438400"/>
            <a:ext cx="3429000" cy="2922587"/>
          </a:xfrm>
          <a:prstGeom prst="rect">
            <a:avLst/>
          </a:prstGeom>
          <a:noFill/>
        </p:spPr>
        <p:txBody>
          <a:bodyPr vert="horz" lIns="92075" tIns="46038" rIns="92075" bIns="46038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GB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 interception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 photosynthesis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biomass partitioning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Canopy expansion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it-IT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root deepening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ct val="1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  <a:tabLst/>
              <a:defRPr/>
            </a:pPr>
            <a:endParaRPr kumimoji="0" lang="it-IT" sz="2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95800" y="25146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762000" eaLnBrk="0" hangingPunct="0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it-IT" sz="2600" b="1" dirty="0">
                <a:solidFill>
                  <a:srgbClr val="FFFFFF"/>
                </a:solidFill>
              </a:rPr>
              <a:t>senescence</a:t>
            </a:r>
          </a:p>
          <a:p>
            <a:pPr marL="342900" indent="-342900" defTabSz="762000" eaLnBrk="0" hangingPunct="0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it-IT" sz="2600" b="1" dirty="0">
                <a:solidFill>
                  <a:srgbClr val="FFFFFF"/>
                </a:solidFill>
              </a:rPr>
              <a:t>water uptake</a:t>
            </a:r>
          </a:p>
          <a:p>
            <a:pPr marL="342900" indent="-342900" defTabSz="762000" eaLnBrk="0" hangingPunct="0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it-IT" sz="2600" b="1" dirty="0">
                <a:solidFill>
                  <a:srgbClr val="FFFFFF"/>
                </a:solidFill>
              </a:rPr>
              <a:t>nitrogen uptake</a:t>
            </a:r>
          </a:p>
          <a:p>
            <a:pPr marL="342900" indent="-342900" defTabSz="762000" eaLnBrk="0" hangingPunct="0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it-IT" sz="2600" b="1" dirty="0">
                <a:solidFill>
                  <a:srgbClr val="FFFFFF"/>
                </a:solidFill>
              </a:rPr>
              <a:t>water stress</a:t>
            </a:r>
          </a:p>
          <a:p>
            <a:pPr marL="342900" indent="-342900" defTabSz="762000" eaLnBrk="0" hangingPunct="0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it-IT" sz="2600" b="1" dirty="0">
                <a:solidFill>
                  <a:srgbClr val="FFFFFF"/>
                </a:solidFill>
              </a:rPr>
              <a:t>nitrogen stress</a:t>
            </a:r>
          </a:p>
          <a:p>
            <a:pPr marL="342900" indent="-342900" defTabSz="762000" eaLnBrk="0" hangingPunct="0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it-IT" sz="2600" b="1" dirty="0">
                <a:solidFill>
                  <a:srgbClr val="FFFFFF"/>
                </a:solidFill>
              </a:rPr>
              <a:t>temperature stress</a:t>
            </a:r>
          </a:p>
          <a:p>
            <a:pPr marL="342900" indent="-342900" defTabSz="762000" eaLnBrk="0" hangingPunct="0">
              <a:spcBef>
                <a:spcPct val="20000"/>
              </a:spcBef>
              <a:spcAft>
                <a:spcPct val="1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endParaRPr lang="it-IT" sz="2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Processes in </a:t>
            </a:r>
            <a:r>
              <a:rPr lang="en-US" dirty="0" err="1" smtClean="0"/>
              <a:t>CropSyst</a:t>
            </a:r>
            <a:endParaRPr 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14400" y="1600200"/>
            <a:ext cx="7561262" cy="4837113"/>
          </a:xfrm>
          <a:prstGeom prst="cube">
            <a:avLst>
              <a:gd name="adj" fmla="val 12500"/>
            </a:avLst>
          </a:prstGeom>
          <a:solidFill>
            <a:srgbClr val="9966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154112" y="2506663"/>
            <a:ext cx="3429000" cy="2922587"/>
          </a:xfrm>
          <a:prstGeom prst="rect">
            <a:avLst/>
          </a:prstGeom>
          <a:noFill/>
        </p:spPr>
        <p:txBody>
          <a:bodyPr vert="horz" lIns="92075" tIns="46038" rIns="92075" bIns="46038">
            <a:normAutofit fontScale="85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infiltration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redistribution</a:t>
            </a:r>
            <a:endParaRPr kumimoji="0" lang="en-GB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runoff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evaporation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percolation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solutes transport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salinization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nitrogen fixation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120000"/>
              <a:buFont typeface="Wingdings" pitchFamily="2" charset="2"/>
              <a:buChar char="§"/>
              <a:tabLst/>
              <a:defRPr/>
            </a:pPr>
            <a:endParaRPr kumimoji="0" lang="it-IT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ct val="10000"/>
              </a:spcAft>
              <a:buClr>
                <a:srgbClr val="0000FF"/>
              </a:buClr>
              <a:buSzPct val="120000"/>
              <a:buFont typeface="Wingdings" pitchFamily="2" charset="2"/>
              <a:buChar char="§"/>
              <a:tabLst/>
              <a:defRPr/>
            </a:pPr>
            <a:endParaRPr kumimoji="0" lang="it-IT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0" y="2209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762000" eaLnBrk="0" hangingPunct="0">
              <a:spcBef>
                <a:spcPct val="20000"/>
              </a:spcBef>
              <a:spcAft>
                <a:spcPct val="10000"/>
              </a:spcAft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it-IT" sz="2600" b="1" dirty="0">
                <a:solidFill>
                  <a:schemeClr val="bg1"/>
                </a:solidFill>
              </a:rPr>
              <a:t>residues fate</a:t>
            </a:r>
          </a:p>
          <a:p>
            <a:pPr marL="342900" indent="-342900" defTabSz="762000" eaLnBrk="0" hangingPunct="0">
              <a:spcBef>
                <a:spcPct val="20000"/>
              </a:spcBef>
              <a:spcAft>
                <a:spcPct val="10000"/>
              </a:spcAft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it-IT" sz="2600" b="1" dirty="0">
                <a:solidFill>
                  <a:schemeClr val="bg1"/>
                </a:solidFill>
              </a:rPr>
              <a:t>O.M. mineralization</a:t>
            </a:r>
          </a:p>
          <a:p>
            <a:pPr marL="342900" indent="-342900" defTabSz="762000" eaLnBrk="0" hangingPunct="0">
              <a:spcBef>
                <a:spcPct val="20000"/>
              </a:spcBef>
              <a:spcAft>
                <a:spcPct val="10000"/>
              </a:spcAft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it-IT" sz="2600" b="1" dirty="0">
                <a:solidFill>
                  <a:schemeClr val="bg1"/>
                </a:solidFill>
              </a:rPr>
              <a:t>nitrogen transformations</a:t>
            </a:r>
          </a:p>
          <a:p>
            <a:pPr marL="342900" indent="-342900" defTabSz="762000" eaLnBrk="0" hangingPunct="0">
              <a:spcBef>
                <a:spcPct val="20000"/>
              </a:spcBef>
              <a:spcAft>
                <a:spcPct val="10000"/>
              </a:spcAft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it-IT" sz="2600" b="1" dirty="0">
                <a:solidFill>
                  <a:schemeClr val="bg1"/>
                </a:solidFill>
              </a:rPr>
              <a:t>soil erosion</a:t>
            </a:r>
          </a:p>
          <a:p>
            <a:pPr marL="342900" indent="-342900" defTabSz="762000" eaLnBrk="0" hangingPunct="0">
              <a:spcBef>
                <a:spcPct val="20000"/>
              </a:spcBef>
              <a:spcAft>
                <a:spcPct val="10000"/>
              </a:spcAft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it-IT" sz="2600" b="1" dirty="0">
                <a:solidFill>
                  <a:schemeClr val="bg1"/>
                </a:solidFill>
              </a:rPr>
              <a:t>ammonia volatilization</a:t>
            </a:r>
          </a:p>
          <a:p>
            <a:pPr marL="342900" indent="-342900" defTabSz="762000" eaLnBrk="0" hangingPunct="0">
              <a:spcBef>
                <a:spcPct val="20000"/>
              </a:spcBef>
              <a:spcAft>
                <a:spcPct val="10000"/>
              </a:spcAft>
              <a:buClr>
                <a:srgbClr val="0000FF"/>
              </a:buClr>
              <a:buSzPct val="120000"/>
              <a:buFont typeface="Wingdings" pitchFamily="2" charset="2"/>
              <a:buChar char="§"/>
            </a:pPr>
            <a:r>
              <a:rPr lang="it-IT" sz="2600" b="1" dirty="0">
                <a:solidFill>
                  <a:schemeClr val="bg1"/>
                </a:solidFill>
              </a:rPr>
              <a:t>N</a:t>
            </a:r>
            <a:r>
              <a:rPr lang="it-IT" sz="2600" b="1" baseline="-25000" dirty="0">
                <a:solidFill>
                  <a:schemeClr val="bg1"/>
                </a:solidFill>
              </a:rPr>
              <a:t>2</a:t>
            </a:r>
            <a:r>
              <a:rPr lang="it-IT" sz="2600" b="1" dirty="0">
                <a:solidFill>
                  <a:schemeClr val="bg1"/>
                </a:solidFill>
              </a:rPr>
              <a:t>O emission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VIC/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CropSyst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Integration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CropSyst</a:t>
            </a:r>
            <a:r>
              <a:rPr lang="en-US" dirty="0" smtClean="0"/>
              <a:t> developed for “online” VIC runs is simplified. Not all of the management details are retained.</a:t>
            </a:r>
          </a:p>
          <a:p>
            <a:r>
              <a:rPr lang="en-US" dirty="0" smtClean="0"/>
              <a:t>Currently crops can only be water stressed. Nutrient stress will be added as part of </a:t>
            </a:r>
            <a:r>
              <a:rPr lang="en-US" dirty="0" err="1" smtClean="0"/>
              <a:t>BioEarth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CropSyst</a:t>
            </a:r>
            <a:r>
              <a:rPr lang="en-US" dirty="0" smtClean="0"/>
              <a:t> is invoked for each “sub-grid” in VIC that is occupied by a crop.</a:t>
            </a:r>
          </a:p>
          <a:p>
            <a:r>
              <a:rPr lang="en-US" dirty="0" smtClean="0"/>
              <a:t>Communication between models is at a daily time-step.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-7256"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-3048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Sharing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States/Fluxes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r="4950" b="32673"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447800" y="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Sharing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States/Fluxes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153400" cy="990600"/>
          </a:xfrm>
        </p:spPr>
        <p:txBody>
          <a:bodyPr/>
          <a:lstStyle/>
          <a:p>
            <a:r>
              <a:rPr lang="en-US" dirty="0" smtClean="0"/>
              <a:t>Crop parameters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682152"/>
          <a:ext cx="7619999" cy="6175848"/>
        </p:xfrm>
        <a:graphic>
          <a:graphicData uri="http://schemas.openxmlformats.org/drawingml/2006/table">
            <a:tbl>
              <a:tblPr/>
              <a:tblGrid>
                <a:gridCol w="2177144"/>
                <a:gridCol w="1088571"/>
                <a:gridCol w="1088571"/>
                <a:gridCol w="1088571"/>
                <a:gridCol w="1088571"/>
                <a:gridCol w="1088571"/>
              </a:tblGrid>
              <a:tr h="1729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Crop Input Parameters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Parameters in red: High priority, to be supplied by agronomists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Parameters in blue: Medium priority, to be supplied by agronomists or Claudio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11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Parameters in black: Provided by Claudio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>
                          <a:solidFill>
                            <a:srgbClr val="008000"/>
                          </a:solidFill>
                          <a:latin typeface="Arial"/>
                        </a:rPr>
                        <a:t>Type of crop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Is this a C3 crop? (Y/N) (alternative is C4 crop)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Is this a root crop? (T/F)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Is this a tree-fruit crop? (T/F)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Is this a perennial crop? (T/F)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Is this a grain crop? (T/F)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Is this a vegetable crop? (T/F)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>
                          <a:solidFill>
                            <a:srgbClr val="008000"/>
                          </a:solidFill>
                          <a:latin typeface="Arial"/>
                        </a:rPr>
                        <a:t>Initialization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Root depth at emergence (m)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Planting depth (m)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>
                          <a:solidFill>
                            <a:srgbClr val="008000"/>
                          </a:solidFill>
                          <a:latin typeface="Arial"/>
                        </a:rPr>
                        <a:t>Crop Growth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Radiation-Use Efficiency at High VPD (g/MJ PAR)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Water-Use Efficiency at 1 kPa (g/kg)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Slope of Water-Use Efficiency Function of VPD (negative)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Optimum Mean Daily Temperature for Growth (C)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>
                          <a:solidFill>
                            <a:srgbClr val="008000"/>
                          </a:solidFill>
                          <a:latin typeface="Arial"/>
                        </a:rPr>
                        <a:t>Morphology: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Initial Canopy Cover (0 to 1, unitless)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Maximum Canopy Cover (0 to 1, unitless)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Green Canopy Cover at Maturity (0 to 1, unitless)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Total Canopy Cover  at Maturity (0 to 1, </a:t>
                      </a:r>
                      <a:r>
                        <a:rPr lang="en-US" sz="1400" b="1" i="0" u="none" strike="noStrike" dirty="0" err="1">
                          <a:solidFill>
                            <a:srgbClr val="0000FF"/>
                          </a:solidFill>
                          <a:latin typeface="Arial"/>
                        </a:rPr>
                        <a:t>unitless</a:t>
                      </a:r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Leaf Water Potential That Begin Reducing Canopy Expansion (J/kg)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Leaf Water Potential That Stops Canopy Expansion (J/kg)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Maximum Rooting Depth (m)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11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Root Growth Sensitivity to Stress (0 - 1)</a:t>
                      </a: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6" marR="7206" marT="7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153400" cy="990600"/>
          </a:xfrm>
        </p:spPr>
        <p:txBody>
          <a:bodyPr/>
          <a:lstStyle/>
          <a:p>
            <a:r>
              <a:rPr lang="en-US" dirty="0" smtClean="0"/>
              <a:t>Crop parameters..</a:t>
            </a:r>
            <a:r>
              <a:rPr lang="en-US" dirty="0" err="1" smtClean="0"/>
              <a:t>contd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533400"/>
          <a:ext cx="7619997" cy="6176184"/>
        </p:xfrm>
        <a:graphic>
          <a:graphicData uri="http://schemas.openxmlformats.org/drawingml/2006/table">
            <a:tbl>
              <a:tblPr/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1443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Crop Development: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Base Temperature for Development (C)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Maximum Temperature for Development (C)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Typical Planting Date (DOY)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Day of 50% Emergence or  budbreak (fruit trees) (DOY)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Day of 50% budbreak if chill requirements not satisfied (DOY)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Day of 50% Flowering (DOY)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Typical Date Beginning of Grain Filling, Root Bulking or Fruit Growth (DOY)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36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Typical Date of Maturity or Crop Harvestable (DOY)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Typical Date Full Canopy Growth is Reached (DOY)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Typical Date for the Beginning of Canopy Senescence (DOY)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>
                          <a:solidFill>
                            <a:srgbClr val="008000"/>
                          </a:solidFill>
                          <a:latin typeface="Arial"/>
                        </a:rPr>
                        <a:t>Plant-Water Relations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Crop </a:t>
                      </a:r>
                      <a:r>
                        <a:rPr lang="en-US" sz="1400" b="1" i="0" u="none" strike="noStrike" dirty="0" err="1">
                          <a:latin typeface="Arial"/>
                        </a:rPr>
                        <a:t>Evapotranspiration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 Coefficient (assuming full ground shading at noon)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3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Maximum Water Uptake (mm/day)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Leaf Water Potential at the Onset of Stomatal Closure (J/kg)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Wilting Leaf Water Potential (J/kg)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>
                          <a:solidFill>
                            <a:srgbClr val="008000"/>
                          </a:solidFill>
                          <a:latin typeface="Arial"/>
                        </a:rPr>
                        <a:t>Harvest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Unstressed Harvest Index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Maximum Fraction of Carbon Translocated to Grains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>
                          <a:solidFill>
                            <a:srgbClr val="008000"/>
                          </a:solidFill>
                          <a:latin typeface="Arial"/>
                        </a:rPr>
                        <a:t>Tree-Fruit Crops Only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Fresh Mass Fruit Load (kg/ha)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Fraction of Solids in Fruits (0-1)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60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   Chill Requirements (Number of hours below 10 </a:t>
                      </a:r>
                      <a:r>
                        <a:rPr lang="en-US" sz="1400" b="1" i="0" u="none" strike="noStrike" baseline="30000">
                          <a:solidFill>
                            <a:srgbClr val="FF0000"/>
                          </a:solidFill>
                          <a:latin typeface="Arial"/>
                        </a:rPr>
                        <a:t>o</a:t>
                      </a:r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C)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Average Date for Beginning of Dormancy (DOY)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>
                          <a:solidFill>
                            <a:srgbClr val="008000"/>
                          </a:solidFill>
                          <a:latin typeface="Arial"/>
                        </a:rPr>
                        <a:t>Crop Response to Elevated Atmospheric Carbon Dioxide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Baseline CO2 Concentration in the experiment (ppm)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Elevated CO2 Concentration in the experiment (ppm)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436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Biomass Gain Ratio due to CO2 Increase in the experiment (unitless)</a:t>
                      </a: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18" marR="7218" marT="72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46237"/>
            <a:ext cx="3733800" cy="45262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Solves surface water balance and energy balance at every time-step</a:t>
            </a:r>
          </a:p>
          <a:p>
            <a:r>
              <a:rPr lang="en-US" dirty="0" smtClean="0"/>
              <a:t>Spatially distributed at pixel resolution. </a:t>
            </a:r>
          </a:p>
          <a:p>
            <a:r>
              <a:rPr lang="en-US" dirty="0" smtClean="0"/>
              <a:t>Sub-grid variability in vegetation and elevation handled statistically.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3131"/>
          <a:stretch>
            <a:fillRect/>
          </a:stretch>
        </p:blipFill>
        <p:spPr bwMode="auto">
          <a:xfrm>
            <a:off x="0" y="1447800"/>
            <a:ext cx="481256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Snow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5562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2-layer snow model</a:t>
            </a:r>
          </a:p>
          <a:p>
            <a:r>
              <a:rPr lang="en-US" sz="2600" dirty="0" smtClean="0"/>
              <a:t>First layer used for surface energy balance</a:t>
            </a:r>
          </a:p>
          <a:p>
            <a:r>
              <a:rPr lang="en-US" sz="2600" dirty="0" smtClean="0"/>
              <a:t>Second layer is used for mass balance</a:t>
            </a:r>
          </a:p>
          <a:p>
            <a:r>
              <a:rPr lang="en-US" sz="2600" dirty="0" smtClean="0"/>
              <a:t>Snowmelt solved using energy balance</a:t>
            </a:r>
          </a:p>
          <a:p>
            <a:r>
              <a:rPr lang="en-US" sz="2600" dirty="0" smtClean="0"/>
              <a:t>Snow dynamics in canopies also included</a:t>
            </a:r>
            <a:endParaRPr lang="en-US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863" t="24242" r="5556" b="21212"/>
          <a:stretch>
            <a:fillRect/>
          </a:stretch>
        </p:blipFill>
        <p:spPr bwMode="auto">
          <a:xfrm>
            <a:off x="3865032" y="1765110"/>
            <a:ext cx="5278967" cy="425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53536"/>
            <a:ext cx="3505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Snow Elevation Bands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46236"/>
            <a:ext cx="35052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Sub-grid variability in elevation can be defined to improve snow module</a:t>
            </a:r>
          </a:p>
          <a:p>
            <a:r>
              <a:rPr lang="en-US" dirty="0" smtClean="0"/>
              <a:t>Lapse rates (change with elevation) can be defined for both temperature and precipitation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248" t="10101" r="8170" b="5051"/>
          <a:stretch>
            <a:fillRect/>
          </a:stretch>
        </p:blipFill>
        <p:spPr bwMode="auto">
          <a:xfrm>
            <a:off x="0" y="457200"/>
            <a:ext cx="5105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3505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Flow Routing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3505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pixel in VIC is run independently from other pixels. </a:t>
            </a:r>
          </a:p>
          <a:p>
            <a:r>
              <a:rPr lang="en-US" dirty="0" smtClean="0"/>
              <a:t>Each pixel contributes runoff and </a:t>
            </a:r>
            <a:r>
              <a:rPr lang="en-US" dirty="0" err="1" smtClean="0"/>
              <a:t>baseflow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routing model is a stand-alone model that accumulates these contributes and calculates </a:t>
            </a:r>
            <a:r>
              <a:rPr lang="en-US" dirty="0" err="1" smtClean="0"/>
              <a:t>streamflow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556" t="10101" r="6863" b="5051"/>
          <a:stretch>
            <a:fillRect/>
          </a:stretch>
        </p:blipFill>
        <p:spPr bwMode="auto">
          <a:xfrm>
            <a:off x="4038600" y="457200"/>
            <a:ext cx="5105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Spatial/Temporal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Spatial:</a:t>
            </a:r>
          </a:p>
          <a:p>
            <a:pPr lvl="1"/>
            <a:r>
              <a:rPr lang="en-US" dirty="0" smtClean="0"/>
              <a:t>Finest application: 1/16</a:t>
            </a:r>
            <a:r>
              <a:rPr lang="en-US" baseline="30000" dirty="0" smtClean="0"/>
              <a:t>th</a:t>
            </a:r>
            <a:r>
              <a:rPr lang="en-US" dirty="0" smtClean="0"/>
              <a:t> degree (each pixel is about 6 km on a side)</a:t>
            </a:r>
          </a:p>
          <a:p>
            <a:pPr lvl="1"/>
            <a:r>
              <a:rPr lang="en-US" dirty="0" smtClean="0"/>
              <a:t>Coarsest application: 2 degree (each pixel is about 200 km on a side)</a:t>
            </a:r>
          </a:p>
          <a:p>
            <a:pPr lvl="1"/>
            <a:r>
              <a:rPr lang="en-US" dirty="0" smtClean="0"/>
              <a:t>Resolution (on the fine side) is limited by the assumption that there is no lateral subsurface transport between pixels</a:t>
            </a:r>
          </a:p>
          <a:p>
            <a:pPr lvl="1"/>
            <a:r>
              <a:rPr lang="en-US" dirty="0" smtClean="0"/>
              <a:t>Spatial extent applications: moderately large to continental scale</a:t>
            </a:r>
          </a:p>
          <a:p>
            <a:r>
              <a:rPr lang="en-US" dirty="0" smtClean="0"/>
              <a:t>Temporal</a:t>
            </a:r>
          </a:p>
          <a:p>
            <a:pPr lvl="1"/>
            <a:r>
              <a:rPr lang="en-US" dirty="0" smtClean="0"/>
              <a:t>Resolution is 1hr to 24hr</a:t>
            </a:r>
          </a:p>
          <a:p>
            <a:pPr lvl="1"/>
            <a:r>
              <a:rPr lang="en-US" dirty="0" smtClean="0"/>
              <a:t>Period is unlimited (usually run for &gt;30 years)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 Inputs/Outputs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Inputs:</a:t>
            </a:r>
          </a:p>
          <a:p>
            <a:pPr lvl="1"/>
            <a:r>
              <a:rPr lang="en-US" dirty="0" smtClean="0"/>
              <a:t>Transient: precipitation, temperature, wind speed, radiation, relative humidity</a:t>
            </a:r>
          </a:p>
          <a:p>
            <a:pPr lvl="1"/>
            <a:r>
              <a:rPr lang="en-US" dirty="0" smtClean="0"/>
              <a:t>Static: vegetation, soil, and elevation properties</a:t>
            </a:r>
          </a:p>
          <a:p>
            <a:r>
              <a:rPr lang="en-US" dirty="0" smtClean="0"/>
              <a:t>Outputs:</a:t>
            </a:r>
          </a:p>
          <a:p>
            <a:pPr lvl="1"/>
            <a:r>
              <a:rPr lang="en-US" dirty="0" smtClean="0"/>
              <a:t>Fluxes: runoff, </a:t>
            </a:r>
            <a:r>
              <a:rPr lang="en-US" dirty="0" err="1" smtClean="0"/>
              <a:t>baseflow</a:t>
            </a:r>
            <a:r>
              <a:rPr lang="en-US" dirty="0" smtClean="0"/>
              <a:t>, </a:t>
            </a:r>
            <a:r>
              <a:rPr lang="en-US" dirty="0" err="1" smtClean="0"/>
              <a:t>evapotranspiration</a:t>
            </a:r>
            <a:r>
              <a:rPr lang="en-US" dirty="0" smtClean="0"/>
              <a:t>, sublimation, energy fluxes, …</a:t>
            </a:r>
          </a:p>
          <a:p>
            <a:pPr lvl="1"/>
            <a:r>
              <a:rPr lang="en-US" dirty="0" smtClean="0"/>
              <a:t>States: soil moisture, snow depth, snow density, intercepted water, surface/subsurface temperatures,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before space: Each pixel is run independently from every other pixel for the entire simulation period.</a:t>
            </a:r>
          </a:p>
          <a:p>
            <a:r>
              <a:rPr lang="en-US" dirty="0" smtClean="0"/>
              <a:t>Lateral surface transport is performed using the “offline” routing model</a:t>
            </a:r>
          </a:p>
          <a:p>
            <a:r>
              <a:rPr lang="en-US" dirty="0" smtClean="0"/>
              <a:t>Computing Language: C on </a:t>
            </a:r>
            <a:r>
              <a:rPr lang="en-US" dirty="0" err="1" smtClean="0"/>
              <a:t>linux</a:t>
            </a:r>
            <a:r>
              <a:rPr lang="en-US" dirty="0" smtClean="0"/>
              <a:t>/</a:t>
            </a:r>
            <a:r>
              <a:rPr lang="en-US" dirty="0" err="1" smtClean="0"/>
              <a:t>unix</a:t>
            </a:r>
            <a:r>
              <a:rPr lang="en-US" dirty="0" smtClean="0"/>
              <a:t> platform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375</TotalTime>
  <Words>1341</Words>
  <Application>Microsoft Office PowerPoint</Application>
  <PresentationFormat>On-screen Show (4:3)</PresentationFormat>
  <Paragraphs>235</Paragraphs>
  <Slides>29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Foundry</vt:lpstr>
      <vt:lpstr>Worksheet</vt:lpstr>
      <vt:lpstr>SmartDraw</vt:lpstr>
      <vt:lpstr>Descriptions of a few land surface models</vt:lpstr>
      <vt:lpstr>Variable Infiltration Capacity (VIC) Model</vt:lpstr>
      <vt:lpstr>Model Overview</vt:lpstr>
      <vt:lpstr>Snow Model</vt:lpstr>
      <vt:lpstr>Snow Elevation Bands</vt:lpstr>
      <vt:lpstr>Flow Routing</vt:lpstr>
      <vt:lpstr>Spatial/Temporal Scales</vt:lpstr>
      <vt:lpstr>VIC Inputs/Outputs</vt:lpstr>
      <vt:lpstr>Architecture</vt:lpstr>
      <vt:lpstr> Examples of Anticipated Issues</vt:lpstr>
      <vt:lpstr>Common Applications</vt:lpstr>
      <vt:lpstr>ColSim</vt:lpstr>
      <vt:lpstr>The Reservoir Model (ColSim)</vt:lpstr>
      <vt:lpstr>Other Details</vt:lpstr>
      <vt:lpstr>CropSyst</vt:lpstr>
      <vt:lpstr>CropSyst Description</vt:lpstr>
      <vt:lpstr>Slide 17</vt:lpstr>
      <vt:lpstr>Slide 18</vt:lpstr>
      <vt:lpstr>Input and Output Fluxes of CropSyst</vt:lpstr>
      <vt:lpstr>CropSyst includes simulation of:</vt:lpstr>
      <vt:lpstr>Crop processes in CropSyst</vt:lpstr>
      <vt:lpstr>Soil Processes in CropSyst</vt:lpstr>
      <vt:lpstr>VIC/CropSyst Integration</vt:lpstr>
      <vt:lpstr>Summary of Integration</vt:lpstr>
      <vt:lpstr>Slide 25</vt:lpstr>
      <vt:lpstr>Questions?</vt:lpstr>
      <vt:lpstr>Slide 27</vt:lpstr>
      <vt:lpstr>Crop parameters </vt:lpstr>
      <vt:lpstr>Crop parameters..contd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jadam</dc:creator>
  <cp:lastModifiedBy>jadam</cp:lastModifiedBy>
  <cp:revision>18</cp:revision>
  <dcterms:created xsi:type="dcterms:W3CDTF">2011-04-10T21:39:41Z</dcterms:created>
  <dcterms:modified xsi:type="dcterms:W3CDTF">2011-04-11T15:52:09Z</dcterms:modified>
</cp:coreProperties>
</file>